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57"/>
  </p:notesMasterIdLst>
  <p:sldIdLst>
    <p:sldId id="360" r:id="rId2"/>
    <p:sldId id="354" r:id="rId3"/>
    <p:sldId id="287" r:id="rId4"/>
    <p:sldId id="355" r:id="rId5"/>
    <p:sldId id="308" r:id="rId6"/>
    <p:sldId id="329" r:id="rId7"/>
    <p:sldId id="330" r:id="rId8"/>
    <p:sldId id="337" r:id="rId9"/>
    <p:sldId id="331" r:id="rId10"/>
    <p:sldId id="332" r:id="rId11"/>
    <p:sldId id="334" r:id="rId12"/>
    <p:sldId id="333" r:id="rId13"/>
    <p:sldId id="338" r:id="rId14"/>
    <p:sldId id="339" r:id="rId15"/>
    <p:sldId id="335" r:id="rId16"/>
    <p:sldId id="356" r:id="rId17"/>
    <p:sldId id="309" r:id="rId18"/>
    <p:sldId id="341" r:id="rId19"/>
    <p:sldId id="340" r:id="rId20"/>
    <p:sldId id="336" r:id="rId21"/>
    <p:sldId id="359" r:id="rId22"/>
    <p:sldId id="310" r:id="rId23"/>
    <p:sldId id="313" r:id="rId24"/>
    <p:sldId id="343" r:id="rId25"/>
    <p:sldId id="314" r:id="rId26"/>
    <p:sldId id="315" r:id="rId27"/>
    <p:sldId id="316" r:id="rId28"/>
    <p:sldId id="317" r:id="rId29"/>
    <p:sldId id="318" r:id="rId30"/>
    <p:sldId id="319" r:id="rId31"/>
    <p:sldId id="320" r:id="rId32"/>
    <p:sldId id="321" r:id="rId33"/>
    <p:sldId id="322" r:id="rId34"/>
    <p:sldId id="323" r:id="rId35"/>
    <p:sldId id="324" r:id="rId36"/>
    <p:sldId id="325" r:id="rId37"/>
    <p:sldId id="326" r:id="rId38"/>
    <p:sldId id="327" r:id="rId39"/>
    <p:sldId id="328" r:id="rId40"/>
    <p:sldId id="357" r:id="rId41"/>
    <p:sldId id="311" r:id="rId42"/>
    <p:sldId id="348" r:id="rId43"/>
    <p:sldId id="344" r:id="rId44"/>
    <p:sldId id="353" r:id="rId45"/>
    <p:sldId id="349" r:id="rId46"/>
    <p:sldId id="361" r:id="rId47"/>
    <p:sldId id="350" r:id="rId48"/>
    <p:sldId id="345" r:id="rId49"/>
    <p:sldId id="346" r:id="rId50"/>
    <p:sldId id="351" r:id="rId51"/>
    <p:sldId id="342" r:id="rId52"/>
    <p:sldId id="352" r:id="rId53"/>
    <p:sldId id="347" r:id="rId54"/>
    <p:sldId id="358" r:id="rId55"/>
    <p:sldId id="307" r:id="rId5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1" autoAdjust="0"/>
    <p:restoredTop sz="94753" autoAdjust="0"/>
  </p:normalViewPr>
  <p:slideViewPr>
    <p:cSldViewPr>
      <p:cViewPr varScale="1">
        <p:scale>
          <a:sx n="108" d="100"/>
          <a:sy n="108" d="100"/>
        </p:scale>
        <p:origin x="165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6D20F255-5F3E-401F-A2DE-940C55FCD074}" type="datetimeFigureOut">
              <a:rPr lang="en-US"/>
              <a:pPr>
                <a:defRPr/>
              </a:pPr>
              <a:t>10/28/22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A7469316-77B2-47CF-AFDA-5A7636A189E6}" type="slidenum">
              <a:rPr lang="en-US"/>
              <a:pPr>
                <a:defRPr/>
              </a:pPr>
              <a:t>‹#›</a:t>
            </a:fld>
            <a:endParaRPr lang="en-US"/>
          </a:p>
        </p:txBody>
      </p:sp>
    </p:spTree>
    <p:extLst>
      <p:ext uri="{BB962C8B-B14F-4D97-AF65-F5344CB8AC3E}">
        <p14:creationId xmlns:p14="http://schemas.microsoft.com/office/powerpoint/2010/main" val="27670617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xfrm>
            <a:off x="1500188" y="533400"/>
            <a:ext cx="3544887" cy="2660650"/>
          </a:xfrm>
          <a:ln/>
        </p:spPr>
      </p:sp>
      <p:sp>
        <p:nvSpPr>
          <p:cNvPr id="873475" name="Rectangle 3"/>
          <p:cNvSpPr>
            <a:spLocks noGrp="1" noChangeArrowheads="1"/>
          </p:cNvSpPr>
          <p:nvPr>
            <p:ph type="body" idx="1"/>
          </p:nvPr>
        </p:nvSpPr>
        <p:spPr>
          <a:xfrm>
            <a:off x="762000" y="3352800"/>
            <a:ext cx="5638800" cy="5334000"/>
          </a:xfrm>
        </p:spPr>
        <p:txBody>
          <a:bodyPr/>
          <a:lstStyle/>
          <a:p>
            <a:r>
              <a:rPr lang="en-US" dirty="0"/>
              <a:t>In the geometric point of view, the camera is a device that convert 3D scenes into 2D images. As we usually do in the real life, the locations and orientations of the camera change in order to capture good views of the scenes. In computer vision, in order to recover the 3D structure of the scenes from their 2D images, we need to build the relations between the 2D images and the 3D scenes, through the camera. The parameters of the camera include two parts: the intrinsic parameters that map the 3D points into 2D images, and the extrinsic parameters that represent the position and orientation  (POSE) of the camera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Rectangle 2"/>
          <p:cNvSpPr>
            <a:spLocks noGrp="1" noRot="1" noChangeAspect="1" noChangeArrowheads="1" noTextEdit="1"/>
          </p:cNvSpPr>
          <p:nvPr>
            <p:ph type="sldImg"/>
          </p:nvPr>
        </p:nvSpPr>
        <p:spPr>
          <a:xfrm>
            <a:off x="1500188" y="533400"/>
            <a:ext cx="3544887" cy="2660650"/>
          </a:xfrm>
          <a:ln/>
        </p:spPr>
      </p:sp>
      <p:sp>
        <p:nvSpPr>
          <p:cNvPr id="833539" name="Rectangle 3"/>
          <p:cNvSpPr>
            <a:spLocks noGrp="1" noChangeArrowheads="1"/>
          </p:cNvSpPr>
          <p:nvPr>
            <p:ph type="body" idx="1"/>
          </p:nvPr>
        </p:nvSpPr>
        <p:spPr/>
        <p:txBody>
          <a:bodyPr/>
          <a:lstStyle/>
          <a:p>
            <a:r>
              <a:rPr lang="en-US" dirty="0"/>
              <a:t>Size is inversely proportional to the depth (distance) Z</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2"/>
          <p:cNvSpPr>
            <a:spLocks noGrp="1" noRot="1" noChangeAspect="1" noChangeArrowheads="1" noTextEdit="1"/>
          </p:cNvSpPr>
          <p:nvPr>
            <p:ph type="sldImg"/>
          </p:nvPr>
        </p:nvSpPr>
        <p:spPr>
          <a:xfrm>
            <a:off x="1500188" y="533400"/>
            <a:ext cx="3544887" cy="2660650"/>
          </a:xfrm>
          <a:ln/>
        </p:spPr>
      </p:sp>
      <p:sp>
        <p:nvSpPr>
          <p:cNvPr id="835587" name="Rectangle 3"/>
          <p:cNvSpPr>
            <a:spLocks noGrp="1" noChangeArrowheads="1"/>
          </p:cNvSpPr>
          <p:nvPr>
            <p:ph type="body" idx="1"/>
          </p:nvPr>
        </p:nvSpPr>
        <p:spPr/>
        <p:txBody>
          <a:bodyPr/>
          <a:lstStyle/>
          <a:p>
            <a:r>
              <a:rPr lang="en-US" dirty="0"/>
              <a:t>In general, the angles and parallelism are not preserved. For example, the right angles of the rectangular building change:  Acute angles (smaller than 90) in the nearer end and obtuse angles (greater than 90) in the farther end….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82" name="Rectangle 2"/>
          <p:cNvSpPr>
            <a:spLocks noGrp="1" noRot="1" noChangeAspect="1" noChangeArrowheads="1" noTextEdit="1"/>
          </p:cNvSpPr>
          <p:nvPr>
            <p:ph type="sldImg"/>
          </p:nvPr>
        </p:nvSpPr>
        <p:spPr>
          <a:xfrm>
            <a:off x="1500188" y="533400"/>
            <a:ext cx="3544887" cy="2660650"/>
          </a:xfrm>
          <a:ln/>
        </p:spPr>
      </p:sp>
      <p:sp>
        <p:nvSpPr>
          <p:cNvPr id="839683" name="Rectangle 3"/>
          <p:cNvSpPr>
            <a:spLocks noGrp="1" noChangeArrowheads="1"/>
          </p:cNvSpPr>
          <p:nvPr>
            <p:ph type="body" idx="1"/>
          </p:nvPr>
        </p:nvSpPr>
        <p:spPr/>
        <p:txBody>
          <a:bodyPr/>
          <a:lstStyle/>
          <a:p>
            <a:r>
              <a:rPr lang="en-US" dirty="0"/>
              <a:t>The projections of parallel lines converge to a point. --- vanishing point</a:t>
            </a:r>
          </a:p>
          <a:p>
            <a:endParaRPr lang="en-US" dirty="0"/>
          </a:p>
          <a:p>
            <a:r>
              <a:rPr lang="en-US" dirty="0"/>
              <a:t>So the shapes usually change</a:t>
            </a:r>
          </a:p>
          <a:p>
            <a:endParaRPr lang="en-US" dirty="0"/>
          </a:p>
          <a:p>
            <a:r>
              <a:rPr lang="en-US" dirty="0"/>
              <a:t>How about planes parallel to the image plane… we may not be able to find such a plane in this image, but…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Rectangle 2"/>
          <p:cNvSpPr>
            <a:spLocks noGrp="1" noRot="1" noChangeAspect="1" noChangeArrowheads="1" noTextEdit="1"/>
          </p:cNvSpPr>
          <p:nvPr>
            <p:ph type="sldImg"/>
          </p:nvPr>
        </p:nvSpPr>
        <p:spPr>
          <a:xfrm>
            <a:off x="1500188" y="533400"/>
            <a:ext cx="3544887" cy="2660650"/>
          </a:xfrm>
          <a:ln/>
        </p:spPr>
      </p:sp>
      <p:sp>
        <p:nvSpPr>
          <p:cNvPr id="841731" name="Rectangle 3"/>
          <p:cNvSpPr>
            <a:spLocks noGrp="1" noChangeArrowheads="1"/>
          </p:cNvSpPr>
          <p:nvPr>
            <p:ph type="body" idx="1"/>
          </p:nvPr>
        </p:nvSpPr>
        <p:spPr/>
        <p:txBody>
          <a:bodyPr/>
          <a:lstStyle/>
          <a:p>
            <a:r>
              <a:rPr lang="en-US" dirty="0"/>
              <a:t>The façade of building in the far end approximately is parallel to the image plane so the shape is preserved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Rectangle 2"/>
          <p:cNvSpPr>
            <a:spLocks noGrp="1" noRot="1" noChangeAspect="1" noChangeArrowheads="1" noTextEdit="1"/>
          </p:cNvSpPr>
          <p:nvPr>
            <p:ph type="sldImg"/>
          </p:nvPr>
        </p:nvSpPr>
        <p:spPr>
          <a:xfrm>
            <a:off x="1500188" y="533400"/>
            <a:ext cx="3544887" cy="2660650"/>
          </a:xfrm>
          <a:ln/>
        </p:spPr>
      </p:sp>
      <p:sp>
        <p:nvSpPr>
          <p:cNvPr id="837635" name="Rectangle 3"/>
          <p:cNvSpPr>
            <a:spLocks noGrp="1" noChangeArrowheads="1"/>
          </p:cNvSpPr>
          <p:nvPr>
            <p:ph type="body" idx="1"/>
          </p:nvPr>
        </p:nvSpPr>
        <p:spPr/>
        <p:txBody>
          <a:bodyPr/>
          <a:lstStyle/>
          <a:p>
            <a:pPr marL="228580" indent="-228580"/>
            <a:r>
              <a:rPr lang="en-US" dirty="0"/>
              <a:t>SO why can we see 3D structure from a single image?</a:t>
            </a:r>
          </a:p>
          <a:p>
            <a:pPr marL="228580" indent="-228580"/>
            <a:endParaRPr lang="en-US" dirty="0"/>
          </a:p>
          <a:p>
            <a:pPr marL="228580" indent="-228580"/>
            <a:r>
              <a:rPr lang="en-US" dirty="0"/>
              <a:t>We do not see individual pixels, but rather  spatial shapes</a:t>
            </a:r>
          </a:p>
          <a:p>
            <a:pPr marL="228580" indent="-228580"/>
            <a:r>
              <a:rPr lang="en-US" dirty="0"/>
              <a:t>We use knowledge of the objects (RECTANGULAR building, similar size of the cars), river and bank in a plane – perceptual organization (up-down vision)</a:t>
            </a:r>
          </a:p>
          <a:p>
            <a:pPr marL="228580" indent="-228580"/>
            <a:endParaRPr lang="en-US" dirty="0"/>
          </a:p>
          <a:p>
            <a:pPr marL="228580" indent="-228580"/>
            <a:r>
              <a:rPr lang="en-US" dirty="0"/>
              <a:t>Perspective distortion actually tells us some 3D information: Using the projections of parallel lines in the façade of the building, we can estimate the orientation of the building therefore 3D structure</a:t>
            </a:r>
          </a:p>
          <a:p>
            <a:pPr marL="228580" indent="-228580"/>
            <a:endParaRPr lang="en-US" dirty="0"/>
          </a:p>
          <a:p>
            <a:pPr marL="228580" indent="-228580"/>
            <a:r>
              <a:rPr lang="en-US" dirty="0"/>
              <a:t> Order of the object, Occlusion,</a:t>
            </a:r>
          </a:p>
          <a:p>
            <a:pPr marL="228580" indent="-228580"/>
            <a:endParaRPr lang="en-US" dirty="0"/>
          </a:p>
          <a:p>
            <a:pPr marL="228580" indent="-228580"/>
            <a:r>
              <a:rPr lang="en-US" dirty="0"/>
              <a:t>BUT it is extremely hard for a computer to use high level knowledge . Up-down paradigm seems to be the privilege of human visual perception. The state-of-the-art of the computer vision mainly use bottom-up approach. SO</a:t>
            </a:r>
          </a:p>
          <a:p>
            <a:pPr marL="228580" indent="-228580"/>
            <a:endParaRPr lang="en-US" dirty="0"/>
          </a:p>
          <a:p>
            <a:pPr marL="228580" indent="-228580"/>
            <a:r>
              <a:rPr lang="en-US" dirty="0"/>
              <a:t>Stereo </a:t>
            </a:r>
          </a:p>
          <a:p>
            <a:pPr marL="228580" indent="-228580"/>
            <a:r>
              <a:rPr lang="en-US" dirty="0"/>
              <a:t>Motion</a:t>
            </a:r>
          </a:p>
          <a:p>
            <a:pPr marL="228580" indent="-228580"/>
            <a:endParaRPr lang="en-US" dirty="0"/>
          </a:p>
          <a:p>
            <a:pPr marL="228580" indent="-228580"/>
            <a:r>
              <a:rPr lang="en-US" dirty="0"/>
              <a:t>The idea is to recover 3D of each small local pieces (point, line, patch), and then group and segment  the 3D point cloud into meaningful objects so that the computer may recognize the objects in images</a:t>
            </a:r>
          </a:p>
          <a:p>
            <a:pPr marL="228580" indent="-228580"/>
            <a:endParaRPr lang="en-US" dirty="0"/>
          </a:p>
          <a:p>
            <a:pPr marL="228580" indent="-228580"/>
            <a:r>
              <a:rPr lang="en-US" dirty="0"/>
              <a:t>Intermediate results for image and video representations, coding and compression, interactive 3D presentation and event detection</a:t>
            </a:r>
          </a:p>
          <a:p>
            <a:pPr marL="228580" indent="-228580"/>
            <a:r>
              <a:rPr lang="en-US" dirty="0"/>
              <a:t>image mosaics for entertainment, interface, virtual reality, and monitoring</a:t>
            </a:r>
          </a:p>
          <a:p>
            <a:pPr marL="228580" indent="-228580"/>
            <a:r>
              <a:rPr lang="en-US" dirty="0"/>
              <a:t>Layered representation (MPEG4)</a:t>
            </a:r>
          </a:p>
          <a:p>
            <a:pPr marL="228580" indent="-228580"/>
            <a:r>
              <a:rPr lang="en-US" dirty="0"/>
              <a:t>3D video </a:t>
            </a:r>
          </a:p>
          <a:p>
            <a:pPr marL="228580" indent="-228580"/>
            <a:r>
              <a:rPr lang="en-US" dirty="0"/>
              <a:t>Motion Detection (of human, cars) for surveillance, traffic monitoring, </a:t>
            </a:r>
          </a:p>
          <a:p>
            <a:pPr marL="228580" indent="-228580"/>
            <a:endParaRPr lang="en-US" dirty="0"/>
          </a:p>
          <a:p>
            <a:pPr marL="228580" indent="-228580"/>
            <a:endParaRPr lang="en-US" dirty="0"/>
          </a:p>
          <a:p>
            <a:pPr marL="228580" indent="-228580"/>
            <a:r>
              <a:rPr lang="en-US" dirty="0"/>
              <a:t>Human Vision: You can see it but you don't know how you see it.</a:t>
            </a:r>
          </a:p>
          <a:p>
            <a:pPr marL="228580" indent="-228580"/>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2"/>
          <p:cNvSpPr>
            <a:spLocks noGrp="1" noRot="1" noChangeAspect="1" noChangeArrowheads="1"/>
          </p:cNvSpPr>
          <p:nvPr>
            <p:ph type="sldImg"/>
          </p:nvPr>
        </p:nvSpPr>
        <p:spPr bwMode="auto">
          <a:xfrm>
            <a:off x="1500188" y="533400"/>
            <a:ext cx="3544887" cy="2660650"/>
          </a:xfrm>
          <a:prstGeom prst="rect">
            <a:avLst/>
          </a:prstGeom>
          <a:solidFill>
            <a:srgbClr val="FFFFFF"/>
          </a:solidFill>
          <a:ln>
            <a:solidFill>
              <a:srgbClr val="000000"/>
            </a:solidFill>
            <a:miter lim="800000"/>
            <a:headEnd/>
            <a:tailEnd/>
          </a:ln>
        </p:spPr>
      </p:sp>
      <p:sp>
        <p:nvSpPr>
          <p:cNvPr id="843779" name="Rectangle 3"/>
          <p:cNvSpPr>
            <a:spLocks noGrp="1" noChangeArrowheads="1"/>
          </p:cNvSpPr>
          <p:nvPr>
            <p:ph type="body" idx="1"/>
          </p:nvPr>
        </p:nvSpPr>
        <p:spPr bwMode="auto">
          <a:xfrm>
            <a:off x="762000" y="3352800"/>
            <a:ext cx="5486400" cy="5334000"/>
          </a:xfrm>
          <a:prstGeom prst="rect">
            <a:avLst/>
          </a:prstGeom>
          <a:solidFill>
            <a:srgbClr val="FFFFFF"/>
          </a:solidFill>
          <a:ln>
            <a:solidFill>
              <a:srgbClr val="000000"/>
            </a:solidFill>
            <a:miter lim="800000"/>
            <a:headEnd/>
            <a:tailEnd/>
          </a:ln>
        </p:spPr>
        <p:txBody>
          <a:bodyPr/>
          <a:lstStyle/>
          <a:p>
            <a:r>
              <a:rPr lang="en-US"/>
              <a:t>What do you see? What are their relation?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2"/>
          <p:cNvSpPr>
            <a:spLocks noGrp="1" noRot="1" noChangeAspect="1" noChangeArrowheads="1"/>
          </p:cNvSpPr>
          <p:nvPr>
            <p:ph type="sldImg"/>
          </p:nvPr>
        </p:nvSpPr>
        <p:spPr bwMode="auto">
          <a:xfrm>
            <a:off x="1500188" y="533400"/>
            <a:ext cx="3544887" cy="2660650"/>
          </a:xfrm>
          <a:prstGeom prst="rect">
            <a:avLst/>
          </a:prstGeom>
          <a:solidFill>
            <a:srgbClr val="FFFFFF"/>
          </a:solidFill>
          <a:ln>
            <a:solidFill>
              <a:srgbClr val="000000"/>
            </a:solidFill>
            <a:miter lim="800000"/>
            <a:headEnd/>
            <a:tailEnd/>
          </a:ln>
        </p:spPr>
      </p:sp>
      <p:sp>
        <p:nvSpPr>
          <p:cNvPr id="845827" name="Rectangle 3"/>
          <p:cNvSpPr>
            <a:spLocks noGrp="1" noChangeArrowheads="1"/>
          </p:cNvSpPr>
          <p:nvPr>
            <p:ph type="body" idx="1"/>
          </p:nvPr>
        </p:nvSpPr>
        <p:spPr bwMode="auto">
          <a:xfrm>
            <a:off x="762000" y="3352800"/>
            <a:ext cx="5486400" cy="5334000"/>
          </a:xfrm>
          <a:prstGeom prst="rect">
            <a:avLst/>
          </a:prstGeom>
          <a:solidFill>
            <a:srgbClr val="FFFFFF"/>
          </a:solidFill>
          <a:ln>
            <a:solidFill>
              <a:srgbClr val="000000"/>
            </a:solidFill>
            <a:miter lim="800000"/>
            <a:headEnd/>
            <a:tailEnd/>
          </a:ln>
        </p:spPr>
        <p:txBody>
          <a:bodyPr/>
          <a:lstStyle/>
          <a:p>
            <a:r>
              <a:rPr lang="en-US" dirty="0"/>
              <a:t>All of them are 2D projections of the same 3D real object!</a:t>
            </a:r>
          </a:p>
          <a:p>
            <a:endParaRPr lang="en-US" dirty="0"/>
          </a:p>
          <a:p>
            <a:r>
              <a:rPr lang="en-US" dirty="0"/>
              <a:t>Vision is a complicated thing!</a:t>
            </a:r>
          </a:p>
          <a:p>
            <a:endParaRPr lang="en-US" dirty="0"/>
          </a:p>
          <a:p>
            <a:endParaRPr lang="en-US" dirty="0"/>
          </a:p>
          <a:p>
            <a:r>
              <a:rPr lang="en-US" dirty="0"/>
              <a:t>What you see is not what it is.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1026"/>
          <p:cNvSpPr>
            <a:spLocks noGrp="1" noRot="1" noChangeAspect="1" noChangeArrowheads="1" noTextEdit="1"/>
          </p:cNvSpPr>
          <p:nvPr>
            <p:ph type="sldImg"/>
          </p:nvPr>
        </p:nvSpPr>
        <p:spPr>
          <a:xfrm>
            <a:off x="1500188" y="533400"/>
            <a:ext cx="3544887" cy="2660650"/>
          </a:xfrm>
          <a:ln/>
        </p:spPr>
      </p:sp>
      <p:sp>
        <p:nvSpPr>
          <p:cNvPr id="749571" name="Rectangle 1027"/>
          <p:cNvSpPr>
            <a:spLocks noGrp="1" noChangeArrowheads="1"/>
          </p:cNvSpPr>
          <p:nvPr>
            <p:ph type="body" idx="1"/>
          </p:nvPr>
        </p:nvSpPr>
        <p:spPr/>
        <p:txBody>
          <a:bodyPr/>
          <a:lstStyle/>
          <a:p>
            <a:r>
              <a:rPr lang="en-US" dirty="0"/>
              <a:t>First, Let’s have a look at the camera model- without consider the pose of the camera.</a:t>
            </a:r>
          </a:p>
          <a:p>
            <a:endParaRPr lang="en-US" dirty="0"/>
          </a:p>
          <a:p>
            <a:r>
              <a:rPr lang="en-US" dirty="0"/>
              <a:t>In the diagram, f is called the focal length of the (pinhole) lens and is the distance from the center of the lens to the image plane measured along the optical axis.  The center of the lens (center of projection) is the point in the lens system through which all rays must pass.</a:t>
            </a:r>
          </a:p>
          <a:p>
            <a:r>
              <a:rPr lang="en-US" dirty="0"/>
              <a:t>From the diagram, it is easy to see that the image projected onto the image plane is inverted.  The ray from the cartoon figure's head, for example, is projected to a point near the bottom of the image plane, while the ray from a point on the figure's foot is projected to a point near the top of the image plane.</a:t>
            </a:r>
          </a:p>
          <a:p>
            <a:r>
              <a:rPr lang="en-US" dirty="0"/>
              <a:t>Various coordinate reference frames can be associated with the pinhole camera system.  In most of them, the Z axis coincides with the optical axis (also called the central projection ray).  By convention, the image plane is located at Z = -f and the lens is located at Z = 0.  Z is also the distance to an object as measured along the optical axis; also by convention, Z is positive coming out of the camera.  The X and Y axis lie in the image place - we will establish exactly how later. </a:t>
            </a:r>
          </a:p>
          <a:p>
            <a:r>
              <a:rPr lang="en-US" dirty="0"/>
              <a:t>It is possible to reverse the position of the image plane and the camera lens so that the projected image is upright....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Rot="1" noChangeAspect="1" noChangeArrowheads="1" noTextEdit="1"/>
          </p:cNvSpPr>
          <p:nvPr>
            <p:ph type="sldImg"/>
          </p:nvPr>
        </p:nvSpPr>
        <p:spPr>
          <a:xfrm>
            <a:off x="1500188" y="533400"/>
            <a:ext cx="3544887" cy="2660650"/>
          </a:xfrm>
          <a:ln/>
        </p:spPr>
      </p:sp>
      <p:sp>
        <p:nvSpPr>
          <p:cNvPr id="751619" name="Rectangle 3"/>
          <p:cNvSpPr>
            <a:spLocks noGrp="1" noChangeArrowheads="1"/>
          </p:cNvSpPr>
          <p:nvPr>
            <p:ph type="body" idx="1"/>
          </p:nvPr>
        </p:nvSpPr>
        <p:spPr/>
        <p:txBody>
          <a:bodyPr/>
          <a:lstStyle/>
          <a:p>
            <a:r>
              <a:rPr lang="en-US" dirty="0"/>
              <a:t>Several important terms for perspective projections</a:t>
            </a:r>
          </a:p>
          <a:p>
            <a:endParaRPr lang="en-US" dirty="0"/>
          </a:p>
          <a:p>
            <a:r>
              <a:rPr lang="en-US" dirty="0"/>
              <a:t>Basic properties: Figure sizes and FOV versus focal length </a:t>
            </a:r>
          </a:p>
          <a:p>
            <a:endParaRPr lang="en-US" dirty="0"/>
          </a:p>
          <a:p>
            <a:r>
              <a:rPr lang="en-US" dirty="0"/>
              <a:t>Image resolutions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0" name="Rectangle 2"/>
          <p:cNvSpPr>
            <a:spLocks noGrp="1" noRot="1" noChangeAspect="1" noChangeArrowheads="1" noTextEdit="1"/>
          </p:cNvSpPr>
          <p:nvPr>
            <p:ph type="sldImg"/>
          </p:nvPr>
        </p:nvSpPr>
        <p:spPr>
          <a:xfrm>
            <a:off x="1500188" y="533400"/>
            <a:ext cx="3544887" cy="2660650"/>
          </a:xfrm>
          <a:ln/>
        </p:spPr>
      </p:sp>
      <p:sp>
        <p:nvSpPr>
          <p:cNvPr id="877571" name="Rectangle 3"/>
          <p:cNvSpPr>
            <a:spLocks noGrp="1" noChangeArrowheads="1"/>
          </p:cNvSpPr>
          <p:nvPr>
            <p:ph type="body" idx="1"/>
          </p:nvPr>
        </p:nvSpPr>
        <p:spPr/>
        <p:txBody>
          <a:bodyPr/>
          <a:lstStyle/>
          <a:p>
            <a:r>
              <a:rPr lang="en-US" dirty="0"/>
              <a:t>Simple geometry of the pinhole camera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Rectangle 2"/>
          <p:cNvSpPr>
            <a:spLocks noGrp="1" noRot="1" noChangeAspect="1" noChangeArrowheads="1"/>
          </p:cNvSpPr>
          <p:nvPr>
            <p:ph type="sldImg"/>
          </p:nvPr>
        </p:nvSpPr>
        <p:spPr bwMode="auto">
          <a:xfrm>
            <a:off x="1500188" y="533400"/>
            <a:ext cx="3544887" cy="2660650"/>
          </a:xfrm>
          <a:prstGeom prst="rect">
            <a:avLst/>
          </a:prstGeom>
          <a:solidFill>
            <a:srgbClr val="FFFFFF"/>
          </a:solidFill>
          <a:ln>
            <a:solidFill>
              <a:srgbClr val="000000"/>
            </a:solidFill>
            <a:miter lim="800000"/>
            <a:headEnd/>
            <a:tailEnd/>
          </a:ln>
        </p:spPr>
      </p:sp>
      <p:sp>
        <p:nvSpPr>
          <p:cNvPr id="879619" name="Rectangle 3"/>
          <p:cNvSpPr>
            <a:spLocks noGrp="1" noChangeArrowheads="1"/>
          </p:cNvSpPr>
          <p:nvPr>
            <p:ph type="body" idx="1"/>
          </p:nvPr>
        </p:nvSpPr>
        <p:spPr bwMode="auto">
          <a:xfrm>
            <a:off x="762000" y="3352800"/>
            <a:ext cx="5486400" cy="5334000"/>
          </a:xfrm>
          <a:prstGeom prst="rect">
            <a:avLst/>
          </a:prstGeom>
          <a:solidFill>
            <a:srgbClr val="FFFFFF"/>
          </a:solidFill>
          <a:ln>
            <a:solidFill>
              <a:srgbClr val="000000"/>
            </a:solidFill>
            <a:miter lim="800000"/>
            <a:headEnd/>
            <a:tailEnd/>
          </a:ln>
        </p:spPr>
        <p:txBody>
          <a:bodyPr/>
          <a:lstStyle/>
          <a:p>
            <a:r>
              <a:rPr lang="en-US" dirty="0"/>
              <a:t>These geometries are equivalent mathematically.  In the second case, the center of projection is still located at 0 along the optical axis.  However, the image plane is placed at z=f.</a:t>
            </a:r>
          </a:p>
          <a:p>
            <a:r>
              <a:rPr lang="en-US" dirty="0"/>
              <a:t>The equivalence of both geometries can be established by recognizing that the two triangles in the upper diagram are similar to the two triangles in the lower diagram.  In fact, it is exactly this relationship which will allow us to derive the perspective projection equations.....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2"/>
          <p:cNvSpPr>
            <a:spLocks noGrp="1" noRot="1" noChangeAspect="1" noChangeArrowheads="1" noTextEdit="1"/>
          </p:cNvSpPr>
          <p:nvPr>
            <p:ph type="sldImg"/>
          </p:nvPr>
        </p:nvSpPr>
        <p:spPr>
          <a:xfrm>
            <a:off x="1500188" y="533400"/>
            <a:ext cx="3544887" cy="2660650"/>
          </a:xfrm>
          <a:ln/>
        </p:spPr>
      </p:sp>
      <p:sp>
        <p:nvSpPr>
          <p:cNvPr id="753667" name="Rectangle 3"/>
          <p:cNvSpPr>
            <a:spLocks noGrp="1" noChangeArrowheads="1"/>
          </p:cNvSpPr>
          <p:nvPr>
            <p:ph type="body" idx="1"/>
          </p:nvPr>
        </p:nvSpPr>
        <p:spPr/>
        <p:txBody>
          <a:bodyPr/>
          <a:lstStyle/>
          <a:p>
            <a:r>
              <a:rPr lang="en-US" dirty="0"/>
              <a:t>Our goal is to compute the image coordinates of the point P located at (X,Y,Z) in the world coordinate system under perspective projection.  Equivalently, we want to know where the ray passing through the point P and the center of the camera lens located at the center of projection (0)  pierces the image plane.  We can do this rather simply by examining the projections of the point P on the (X,Z) and (Y,Z) planes. </a:t>
            </a:r>
          </a:p>
          <a:p>
            <a:endParaRPr lang="en-US" dirty="0"/>
          </a:p>
          <a:p>
            <a:r>
              <a:rPr lang="en-US" dirty="0"/>
              <a:t>Here we are assuming the camera coordinate system coincides with the world.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Rot="1" noChangeAspect="1" noChangeArrowheads="1" noTextEdit="1"/>
          </p:cNvSpPr>
          <p:nvPr>
            <p:ph type="sldImg"/>
          </p:nvPr>
        </p:nvSpPr>
        <p:spPr>
          <a:xfrm>
            <a:off x="1500188" y="533400"/>
            <a:ext cx="3544887" cy="2660650"/>
          </a:xfrm>
          <a:ln/>
        </p:spPr>
      </p:sp>
      <p:sp>
        <p:nvSpPr>
          <p:cNvPr id="757763" name="Rectangle 3"/>
          <p:cNvSpPr>
            <a:spLocks noGrp="1" noChangeArrowheads="1"/>
          </p:cNvSpPr>
          <p:nvPr>
            <p:ph type="body" idx="1"/>
          </p:nvPr>
        </p:nvSpPr>
        <p:spPr/>
        <p:txBody>
          <a:bodyPr/>
          <a:lstStyle/>
          <a:p>
            <a:r>
              <a:rPr lang="en-US" dirty="0"/>
              <a:t>We have seen that, given the coordinates of a point (X,Y,Z) and the focal length of the lens f, the image coordinates (</a:t>
            </a:r>
            <a:r>
              <a:rPr lang="en-US" dirty="0" err="1"/>
              <a:t>x,y</a:t>
            </a:r>
            <a:r>
              <a:rPr lang="en-US" dirty="0"/>
              <a:t>) of the projection of the point on the image plane can be uniquely computed.  Now let us ask the reverse question:  Given the coordinates (</a:t>
            </a:r>
            <a:r>
              <a:rPr lang="en-US" dirty="0" err="1"/>
              <a:t>x,y</a:t>
            </a:r>
            <a:r>
              <a:rPr lang="en-US" dirty="0"/>
              <a:t>) of a point in the image, can we uniquely compute the world coordinates (X,Y,Z) of the point?  In particular, can we recover the depth of the point (Z)? </a:t>
            </a:r>
          </a:p>
          <a:p>
            <a:r>
              <a:rPr lang="en-US" dirty="0"/>
              <a:t>To see that this is not possible, consider the infinitely extended ray through the center of projection and the point (</a:t>
            </a:r>
            <a:r>
              <a:rPr lang="en-US" dirty="0" err="1"/>
              <a:t>x,y</a:t>
            </a:r>
            <a:r>
              <a:rPr lang="en-US" dirty="0"/>
              <a:t>) on the image plane.  Any point P in the world coordinate system which lies along this ray will project to the same image coordinates.  Thus, in the absence of any additional information about P, we cannot determine its world coordinates from knowledge of the coordinates of its image projection.</a:t>
            </a:r>
          </a:p>
          <a:p>
            <a:r>
              <a:rPr lang="en-US" dirty="0"/>
              <a:t>However, it is easy to show that if we know the image coordinates of the point P in two images taken from different world coordinate locations, and if we know the relationship between the two sensor locations, then 3D information about the point can be recovered.  This is known as stereo vision; in the human visual system, our two eyes produce slightly different images of the scene and from this we experience a sensation of depth.</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Rot="1" noChangeAspect="1" noChangeArrowheads="1" noTextEdit="1"/>
          </p:cNvSpPr>
          <p:nvPr>
            <p:ph type="sldImg"/>
          </p:nvPr>
        </p:nvSpPr>
        <p:spPr>
          <a:xfrm>
            <a:off x="1500188" y="533400"/>
            <a:ext cx="3544887" cy="2660650"/>
          </a:xfrm>
          <a:ln/>
        </p:spPr>
      </p:sp>
      <p:sp>
        <p:nvSpPr>
          <p:cNvPr id="750595" name="Rectangle 3"/>
          <p:cNvSpPr>
            <a:spLocks noGrp="1" noChangeArrowheads="1"/>
          </p:cNvSpPr>
          <p:nvPr>
            <p:ph type="body" idx="1"/>
          </p:nvPr>
        </p:nvSpPr>
        <p:spPr/>
        <p:txBody>
          <a:bodyPr/>
          <a:lstStyle/>
          <a:p>
            <a:r>
              <a:rPr lang="en-US" dirty="0"/>
              <a:t>We may see</a:t>
            </a:r>
          </a:p>
          <a:p>
            <a:endParaRPr lang="en-US" dirty="0"/>
          </a:p>
          <a:p>
            <a:pPr>
              <a:buFontTx/>
              <a:buChar char="-"/>
            </a:pPr>
            <a:r>
              <a:rPr lang="en-US" dirty="0"/>
              <a:t>Objects : river, river bank, cars parking on the bank, buildings, tree in front of the buildings, bridge, sky.</a:t>
            </a:r>
          </a:p>
          <a:p>
            <a:pPr>
              <a:buFontTx/>
              <a:buChar char="-"/>
            </a:pPr>
            <a:r>
              <a:rPr lang="en-US" dirty="0"/>
              <a:t>Can figure out relative distances – SO WHAT? Do we see the 3D structure with just one images?</a:t>
            </a:r>
          </a:p>
          <a:p>
            <a:pPr>
              <a:buFontTx/>
              <a:buChar char="-"/>
            </a:pPr>
            <a:r>
              <a:rPr lang="en-US" dirty="0"/>
              <a:t>Let’s first have a look at what geometric properties are preserved in the 2D perspective image.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2"/>
          <p:cNvSpPr>
            <a:spLocks noGrp="1" noRot="1" noChangeAspect="1" noChangeArrowheads="1" noTextEdit="1"/>
          </p:cNvSpPr>
          <p:nvPr>
            <p:ph type="sldImg"/>
          </p:nvPr>
        </p:nvSpPr>
        <p:spPr>
          <a:xfrm>
            <a:off x="1500188" y="533400"/>
            <a:ext cx="3544887" cy="2660650"/>
          </a:xfrm>
          <a:ln/>
        </p:spPr>
      </p:sp>
      <p:sp>
        <p:nvSpPr>
          <p:cNvPr id="831491" name="Rectangle 3"/>
          <p:cNvSpPr>
            <a:spLocks noGrp="1" noChangeArrowheads="1"/>
          </p:cNvSpPr>
          <p:nvPr>
            <p:ph type="body" idx="1"/>
          </p:nvPr>
        </p:nvSpPr>
        <p:spPr/>
        <p:txBody>
          <a:bodyPr/>
          <a:lstStyle/>
          <a:p>
            <a:r>
              <a:rPr lang="en-US" dirty="0"/>
              <a:t>Straightness is preserved </a:t>
            </a:r>
          </a:p>
          <a:p>
            <a:endParaRPr lang="en-US" dirty="0"/>
          </a:p>
          <a:p>
            <a:r>
              <a:rPr lang="en-US" dirty="0"/>
              <a:t>Proof. x= </a:t>
            </a:r>
            <a:r>
              <a:rPr lang="en-US" dirty="0" err="1"/>
              <a:t>fX</a:t>
            </a:r>
            <a:r>
              <a:rPr lang="en-US" dirty="0"/>
              <a:t>/Z, y=</a:t>
            </a:r>
            <a:r>
              <a:rPr lang="en-US" dirty="0" err="1"/>
              <a:t>fY</a:t>
            </a:r>
            <a:r>
              <a:rPr lang="en-US" dirty="0"/>
              <a:t>/Z: a 3D line in space projects to a 2D line in the image</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eaLnBrk="1" hangingPunct="1">
                <a:defRPr/>
              </a:pPr>
              <a:endParaRPr lang="en-US" sz="2400">
                <a:latin typeface="Times New Roman" pitchFamily="18"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eaLnBrk="1" hangingPunct="1">
                  <a:defRPr/>
                </a:pPr>
                <a:endParaRPr lang="en-US" sz="2400">
                  <a:latin typeface="Times New Roman"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eaLnBrk="1" hangingPunct="1">
                  <a:defRPr/>
                </a:pPr>
                <a:endParaRPr lang="en-US" sz="2400">
                  <a:latin typeface="Times New Roman"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eaLnBrk="1" hangingPunct="1">
                  <a:defRPr/>
                </a:pPr>
                <a:endParaRPr lang="en-US" sz="2400">
                  <a:latin typeface="Times New Roman"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eaLnBrk="1" hangingPunct="1">
                  <a:defRPr/>
                </a:pPr>
                <a:endParaRPr lang="en-US" sz="2400">
                  <a:latin typeface="Times New Roman"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eaLnBrk="1" hangingPunct="1">
                  <a:defRPr/>
                </a:pPr>
                <a:endParaRPr lang="en-US" sz="2400">
                  <a:latin typeface="Times New Roman"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eaLnBrk="1" hangingPunct="1">
                  <a:defRPr/>
                </a:pPr>
                <a:endParaRPr lang="en-US" sz="2400">
                  <a:latin typeface="Times New Roman"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eaLnBrk="1" hangingPunct="1">
                  <a:defRPr/>
                </a:pPr>
                <a:endParaRPr lang="en-US" sz="2400">
                  <a:latin typeface="Times New Roman"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eaLnBrk="1" hangingPunct="1">
                  <a:defRPr/>
                </a:pPr>
                <a:endParaRPr lang="en-US" sz="2400">
                  <a:latin typeface="Times New Roman"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eaLnBrk="1" hangingPunct="1">
                  <a:defRPr/>
                </a:pPr>
                <a:endParaRPr lang="en-US" sz="2400">
                  <a:latin typeface="Times New Roman"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eaLnBrk="1" hangingPunct="1">
                  <a:defRPr/>
                </a:pPr>
                <a:endParaRPr lang="en-US" sz="2400">
                  <a:latin typeface="Times New Roman" pitchFamily="18" charset="0"/>
                </a:endParaRPr>
              </a:p>
            </p:txBody>
          </p:sp>
        </p:grpSp>
      </p:grpSp>
      <p:pic>
        <p:nvPicPr>
          <p:cNvPr id="18" name="Picture 22"/>
          <p:cNvPicPr>
            <a:picLocks noChangeAspect="1" noChangeArrowheads="1"/>
          </p:cNvPicPr>
          <p:nvPr userDrawn="1"/>
        </p:nvPicPr>
        <p:blipFill>
          <a:blip r:embed="rId2" cstate="print"/>
          <a:srcRect/>
          <a:stretch>
            <a:fillRect/>
          </a:stretch>
        </p:blipFill>
        <p:spPr bwMode="auto">
          <a:xfrm>
            <a:off x="228600" y="228600"/>
            <a:ext cx="1295400" cy="1171575"/>
          </a:xfrm>
          <a:prstGeom prst="rect">
            <a:avLst/>
          </a:prstGeom>
          <a:noFill/>
          <a:ln w="9525">
            <a:noFill/>
            <a:miter lim="800000"/>
            <a:headEnd/>
            <a:tailEnd/>
          </a:ln>
        </p:spPr>
      </p:pic>
      <p:sp>
        <p:nvSpPr>
          <p:cNvPr id="166931"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r>
              <a:rPr lang="en-US"/>
              <a:t>Click to edit Master title style</a:t>
            </a:r>
          </a:p>
        </p:txBody>
      </p:sp>
      <p:sp>
        <p:nvSpPr>
          <p:cNvPr id="166932"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r>
              <a:rPr lang="en-US"/>
              <a:t>Click to edit Master subtitle style</a:t>
            </a:r>
          </a:p>
        </p:txBody>
      </p:sp>
      <p:sp>
        <p:nvSpPr>
          <p:cNvPr id="19" name="Rectangle 16"/>
          <p:cNvSpPr>
            <a:spLocks noGrp="1" noChangeArrowheads="1"/>
          </p:cNvSpPr>
          <p:nvPr>
            <p:ph type="dt" sz="half" idx="10"/>
          </p:nvPr>
        </p:nvSpPr>
        <p:spPr>
          <a:xfrm>
            <a:off x="457200" y="6248400"/>
            <a:ext cx="2133600" cy="457200"/>
          </a:xfrm>
        </p:spPr>
        <p:txBody>
          <a:bodyPr/>
          <a:lstStyle>
            <a:lvl1pPr>
              <a:defRPr/>
            </a:lvl1pPr>
          </a:lstStyle>
          <a:p>
            <a:pPr>
              <a:defRPr/>
            </a:pPr>
            <a:endParaRPr lang="en-US"/>
          </a:p>
        </p:txBody>
      </p:sp>
      <p:sp>
        <p:nvSpPr>
          <p:cNvPr id="20" name="Rectangle 17"/>
          <p:cNvSpPr>
            <a:spLocks noGrp="1" noChangeArrowheads="1"/>
          </p:cNvSpPr>
          <p:nvPr>
            <p:ph type="ftr" sz="quarter" idx="11"/>
          </p:nvPr>
        </p:nvSpPr>
        <p:spPr/>
        <p:txBody>
          <a:bodyPr/>
          <a:lstStyle>
            <a:lvl1pPr>
              <a:defRPr/>
            </a:lvl1pPr>
          </a:lstStyle>
          <a:p>
            <a:pPr>
              <a:defRPr/>
            </a:pPr>
            <a:endParaRPr lang="en-US"/>
          </a:p>
        </p:txBody>
      </p:sp>
      <p:sp>
        <p:nvSpPr>
          <p:cNvPr id="21" name="Rectangle 18"/>
          <p:cNvSpPr>
            <a:spLocks noGrp="1" noChangeArrowheads="1"/>
          </p:cNvSpPr>
          <p:nvPr>
            <p:ph type="sldNum" sz="quarter" idx="12"/>
          </p:nvPr>
        </p:nvSpPr>
        <p:spPr/>
        <p:txBody>
          <a:bodyPr/>
          <a:lstStyle>
            <a:lvl1pPr>
              <a:defRPr/>
            </a:lvl1pPr>
          </a:lstStyle>
          <a:p>
            <a:pPr>
              <a:defRPr/>
            </a:pPr>
            <a:fld id="{509C36DE-6FE9-4DA6-A972-29DD6761561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CFF76EAD-F205-4E77-AB84-74681ED0E58E}"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AD0F7354-D13B-4A94-AE18-CB3693E2518B}"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46B11CEB-5935-45A2-851F-F74B7651AF2C}"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BFBBAA58-AB43-4C2C-B145-04A495959C5E}"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9FC87B9B-7537-4761-B9FD-DBF406E18EC6}"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ftr" sz="quarter" idx="10"/>
          </p:nvPr>
        </p:nvSpPr>
        <p:spPr>
          <a:ln/>
        </p:spPr>
        <p:txBody>
          <a:bodyPr/>
          <a:lstStyle>
            <a:lvl1pPr>
              <a:defRPr/>
            </a:lvl1pPr>
          </a:lstStyle>
          <a:p>
            <a:pPr>
              <a:defRPr/>
            </a:pPr>
            <a:endParaRPr lang="en-US"/>
          </a:p>
        </p:txBody>
      </p:sp>
      <p:sp>
        <p:nvSpPr>
          <p:cNvPr id="8" name="Rectangle 3"/>
          <p:cNvSpPr>
            <a:spLocks noGrp="1" noChangeArrowheads="1"/>
          </p:cNvSpPr>
          <p:nvPr>
            <p:ph type="sldNum" sz="quarter" idx="11"/>
          </p:nvPr>
        </p:nvSpPr>
        <p:spPr>
          <a:ln/>
        </p:spPr>
        <p:txBody>
          <a:bodyPr/>
          <a:lstStyle>
            <a:lvl1pPr>
              <a:defRPr/>
            </a:lvl1pPr>
          </a:lstStyle>
          <a:p>
            <a:pPr>
              <a:defRPr/>
            </a:pPr>
            <a:fld id="{DF148EA1-12AB-4F40-9587-4796810D0553}" type="slidenum">
              <a:rPr lang="en-US"/>
              <a:pPr>
                <a:defRPr/>
              </a:pPr>
              <a:t>‹#›</a:t>
            </a:fld>
            <a:endParaRPr lang="en-US"/>
          </a:p>
        </p:txBody>
      </p:sp>
      <p:sp>
        <p:nvSpPr>
          <p:cNvPr id="9"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ftr" sz="quarter" idx="10"/>
          </p:nvPr>
        </p:nvSpPr>
        <p:spPr>
          <a:ln/>
        </p:spPr>
        <p:txBody>
          <a:bodyPr/>
          <a:lstStyle>
            <a:lvl1pPr>
              <a:defRPr/>
            </a:lvl1pPr>
          </a:lstStyle>
          <a:p>
            <a:pPr>
              <a:defRPr/>
            </a:pPr>
            <a:endParaRPr lang="en-US"/>
          </a:p>
        </p:txBody>
      </p:sp>
      <p:sp>
        <p:nvSpPr>
          <p:cNvPr id="4" name="Rectangle 3"/>
          <p:cNvSpPr>
            <a:spLocks noGrp="1" noChangeArrowheads="1"/>
          </p:cNvSpPr>
          <p:nvPr>
            <p:ph type="sldNum" sz="quarter" idx="11"/>
          </p:nvPr>
        </p:nvSpPr>
        <p:spPr>
          <a:ln/>
        </p:spPr>
        <p:txBody>
          <a:bodyPr/>
          <a:lstStyle>
            <a:lvl1pPr>
              <a:defRPr/>
            </a:lvl1pPr>
          </a:lstStyle>
          <a:p>
            <a:pPr>
              <a:defRPr/>
            </a:pPr>
            <a:fld id="{2081740F-4D75-4574-8AB5-526834E6769A}" type="slidenum">
              <a:rPr lang="en-US"/>
              <a:pPr>
                <a:defRPr/>
              </a:pPr>
              <a:t>‹#›</a:t>
            </a:fld>
            <a:endParaRPr lang="en-US"/>
          </a:p>
        </p:txBody>
      </p:sp>
      <p:sp>
        <p:nvSpPr>
          <p:cNvPr id="5"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p>
        </p:txBody>
      </p:sp>
      <p:sp>
        <p:nvSpPr>
          <p:cNvPr id="3" name="Rectangle 3"/>
          <p:cNvSpPr>
            <a:spLocks noGrp="1" noChangeArrowheads="1"/>
          </p:cNvSpPr>
          <p:nvPr>
            <p:ph type="sldNum" sz="quarter" idx="11"/>
          </p:nvPr>
        </p:nvSpPr>
        <p:spPr>
          <a:ln/>
        </p:spPr>
        <p:txBody>
          <a:bodyPr/>
          <a:lstStyle>
            <a:lvl1pPr>
              <a:defRPr/>
            </a:lvl1pPr>
          </a:lstStyle>
          <a:p>
            <a:pPr>
              <a:defRPr/>
            </a:pPr>
            <a:fld id="{26DAC18A-18B4-480C-89DD-6C1803A0C883}" type="slidenum">
              <a:rPr lang="en-US"/>
              <a:pPr>
                <a:defRPr/>
              </a:pPr>
              <a:t>‹#›</a:t>
            </a:fld>
            <a:endParaRPr lang="en-US"/>
          </a:p>
        </p:txBody>
      </p:sp>
      <p:sp>
        <p:nvSpPr>
          <p:cNvPr id="4"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9101C37F-D2BF-4BF7-BD85-46A1C93A009E}"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24CA8DBB-1056-4DC3-AE98-9B4D427925D6}"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5890"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vl1pPr>
          </a:lstStyle>
          <a:p>
            <a:pPr>
              <a:defRPr/>
            </a:pPr>
            <a:endParaRPr lang="en-US"/>
          </a:p>
        </p:txBody>
      </p:sp>
      <p:sp>
        <p:nvSpPr>
          <p:cNvPr id="165891"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Black" pitchFamily="34" charset="0"/>
              </a:defRPr>
            </a:lvl1pPr>
          </a:lstStyle>
          <a:p>
            <a:pPr>
              <a:defRPr/>
            </a:pPr>
            <a:fld id="{0BF27992-8B90-43BB-B319-F77235115FC3}" type="slidenum">
              <a:rPr lang="en-US"/>
              <a:pPr>
                <a:defRPr/>
              </a:pPr>
              <a:t>‹#›</a:t>
            </a:fld>
            <a:endParaRPr lang="en-US"/>
          </a:p>
        </p:txBody>
      </p:sp>
      <p:grpSp>
        <p:nvGrpSpPr>
          <p:cNvPr id="1028" name="Group 4"/>
          <p:cNvGrpSpPr>
            <a:grpSpLocks/>
          </p:cNvGrpSpPr>
          <p:nvPr/>
        </p:nvGrpSpPr>
        <p:grpSpPr bwMode="auto">
          <a:xfrm>
            <a:off x="0" y="0"/>
            <a:ext cx="9144000" cy="546100"/>
            <a:chOff x="0" y="0"/>
            <a:chExt cx="5760" cy="344"/>
          </a:xfrm>
        </p:grpSpPr>
        <p:sp>
          <p:nvSpPr>
            <p:cNvPr id="1033"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4"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eaLnBrk="1" hangingPunct="1">
                <a:defRPr/>
              </a:pPr>
              <a:endParaRPr lang="en-US" sz="2400">
                <a:latin typeface="Times New Roman" pitchFamily="18" charset="0"/>
              </a:endParaRPr>
            </a:p>
          </p:txBody>
        </p:sp>
        <p:sp>
          <p:nvSpPr>
            <p:cNvPr id="1035"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eaLnBrk="1" hangingPunct="1">
                <a:defRPr/>
              </a:pPr>
              <a:endParaRPr lang="en-US">
                <a:solidFill>
                  <a:schemeClr val="hlink"/>
                </a:solidFill>
              </a:endParaRPr>
            </a:p>
          </p:txBody>
        </p:sp>
        <p:sp>
          <p:nvSpPr>
            <p:cNvPr id="1036"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eaLnBrk="1" hangingPunct="1">
                <a:defRPr/>
              </a:pPr>
              <a:endParaRPr lang="en-US">
                <a:solidFill>
                  <a:schemeClr val="hlink"/>
                </a:solidFill>
              </a:endParaRPr>
            </a:p>
          </p:txBody>
        </p:sp>
        <p:sp>
          <p:nvSpPr>
            <p:cNvPr id="1037"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eaLnBrk="1" hangingPunct="1">
                <a:defRPr/>
              </a:pPr>
              <a:endParaRPr lang="en-US">
                <a:solidFill>
                  <a:schemeClr val="accent2"/>
                </a:solidFill>
              </a:endParaRPr>
            </a:p>
          </p:txBody>
        </p:sp>
        <p:sp>
          <p:nvSpPr>
            <p:cNvPr id="1038"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eaLnBrk="1" hangingPunct="1">
                <a:defRPr/>
              </a:pPr>
              <a:endParaRPr lang="en-US">
                <a:solidFill>
                  <a:schemeClr val="hlink"/>
                </a:solidFill>
              </a:endParaRPr>
            </a:p>
          </p:txBody>
        </p:sp>
        <p:sp>
          <p:nvSpPr>
            <p:cNvPr id="1039"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eaLnBrk="1" hangingPunct="1">
                <a:defRPr/>
              </a:pPr>
              <a:endParaRPr lang="en-US" sz="2400">
                <a:latin typeface="Times New Roman" pitchFamily="18" charset="0"/>
              </a:endParaRPr>
            </a:p>
          </p:txBody>
        </p:sp>
        <p:sp>
          <p:nvSpPr>
            <p:cNvPr id="1040"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eaLnBrk="1" hangingPunct="1">
                <a:defRPr/>
              </a:pPr>
              <a:endParaRPr lang="en-US">
                <a:solidFill>
                  <a:schemeClr val="accent2"/>
                </a:solidFill>
              </a:endParaRPr>
            </a:p>
          </p:txBody>
        </p:sp>
        <p:sp>
          <p:nvSpPr>
            <p:cNvPr id="1041"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eaLnBrk="1" hangingPunct="1">
                <a:defRPr/>
              </a:pPr>
              <a:endParaRPr lang="en-US">
                <a:solidFill>
                  <a:schemeClr val="accent2"/>
                </a:solidFill>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5904"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pic>
        <p:nvPicPr>
          <p:cNvPr id="1032" name="Picture 19"/>
          <p:cNvPicPr>
            <a:picLocks noChangeAspect="1" noChangeArrowheads="1"/>
          </p:cNvPicPr>
          <p:nvPr userDrawn="1"/>
        </p:nvPicPr>
        <p:blipFill>
          <a:blip r:embed="rId13" cstate="print"/>
          <a:srcRect/>
          <a:stretch>
            <a:fillRect/>
          </a:stretch>
        </p:blipFill>
        <p:spPr bwMode="auto">
          <a:xfrm>
            <a:off x="8153400" y="150813"/>
            <a:ext cx="838200" cy="7604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13"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web.mit.edu/persci/people/adelson/index.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mitpress.mit.edu/books/vision-and-brain-0"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4.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cs.engr.ccny.cuny.edu/~zhu/MAP4VIP/" TargetMode="External"/><Relationship Id="rId7" Type="http://schemas.openxmlformats.org/officeDocument/2006/relationships/hyperlink" Target="http://www-cs.ccny.cuny.edu/~zhu/CitySeeds/AdditionalReadingList2013-2014.html" TargetMode="External"/><Relationship Id="rId2" Type="http://schemas.openxmlformats.org/officeDocument/2006/relationships/hyperlink" Target="http://mitpress.mit.edu/books/vision-and-brain-0" TargetMode="External"/><Relationship Id="rId1" Type="http://schemas.openxmlformats.org/officeDocument/2006/relationships/slideLayout" Target="../slideLayouts/slideLayout2.xml"/><Relationship Id="rId6" Type="http://schemas.openxmlformats.org/officeDocument/2006/relationships/hyperlink" Target="http://www.youtube.com/user/ESTVI13" TargetMode="External"/><Relationship Id="rId5" Type="http://schemas.openxmlformats.org/officeDocument/2006/relationships/hyperlink" Target="http://www.ski.org/Rehab/Coughlan_lab/General/ESTVI13.html" TargetMode="External"/><Relationship Id="rId4" Type="http://schemas.openxmlformats.org/officeDocument/2006/relationships/hyperlink" Target="http://www-cs.engr.ccny.cuny.edu/~zhu/MAP4VIP/Program.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sz="4000" b="1" dirty="0"/>
              <a:t>Vision, Brain and Assistive Technologies</a:t>
            </a:r>
            <a:r>
              <a:rPr lang="en-US" sz="4000" dirty="0"/>
              <a:t> </a:t>
            </a:r>
          </a:p>
        </p:txBody>
      </p:sp>
      <p:sp>
        <p:nvSpPr>
          <p:cNvPr id="3075" name="Rectangle 3"/>
          <p:cNvSpPr>
            <a:spLocks noGrp="1" noChangeArrowheads="1"/>
          </p:cNvSpPr>
          <p:nvPr>
            <p:ph type="subTitle" idx="1"/>
          </p:nvPr>
        </p:nvSpPr>
        <p:spPr>
          <a:xfrm>
            <a:off x="381000" y="4800600"/>
            <a:ext cx="8610600" cy="1752600"/>
          </a:xfrm>
        </p:spPr>
        <p:txBody>
          <a:bodyPr/>
          <a:lstStyle/>
          <a:p>
            <a:pPr eaLnBrk="1" hangingPunct="1">
              <a:spcBef>
                <a:spcPct val="0"/>
              </a:spcBef>
            </a:pPr>
            <a:r>
              <a:rPr lang="en-US" sz="2400" b="1" dirty="0"/>
              <a:t>Zhigang Zhu</a:t>
            </a:r>
            <a:r>
              <a:rPr lang="en-US" sz="2400" dirty="0"/>
              <a:t>, Herbert G. Kayser Chair Professor</a:t>
            </a:r>
          </a:p>
          <a:p>
            <a:pPr eaLnBrk="1" hangingPunct="1">
              <a:spcBef>
                <a:spcPct val="0"/>
              </a:spcBef>
            </a:pPr>
            <a:r>
              <a:rPr lang="en-US" sz="2400" dirty="0">
                <a:solidFill>
                  <a:srgbClr val="7030A0"/>
                </a:solidFill>
              </a:rPr>
              <a:t>Department of Computer Science</a:t>
            </a:r>
          </a:p>
          <a:p>
            <a:pPr eaLnBrk="1" hangingPunct="1">
              <a:spcBef>
                <a:spcPct val="0"/>
              </a:spcBef>
            </a:pPr>
            <a:r>
              <a:rPr lang="en-US" sz="2400" dirty="0">
                <a:solidFill>
                  <a:srgbClr val="7030A0"/>
                </a:solidFill>
              </a:rPr>
              <a:t>CUNY City College and Graduate Center</a:t>
            </a:r>
          </a:p>
          <a:p>
            <a:pPr eaLnBrk="1" hangingPunct="1">
              <a:spcBef>
                <a:spcPct val="0"/>
              </a:spcBef>
            </a:pPr>
            <a:endParaRPr lang="en-US" sz="1200" dirty="0">
              <a:solidFill>
                <a:srgbClr val="7030A0"/>
              </a:solidFill>
            </a:endParaRPr>
          </a:p>
          <a:p>
            <a:pPr eaLnBrk="1" hangingPunct="1">
              <a:spcBef>
                <a:spcPct val="0"/>
              </a:spcBef>
            </a:pPr>
            <a:endParaRPr lang="en-US" sz="1200" dirty="0">
              <a:solidFill>
                <a:srgbClr val="7030A0"/>
              </a:solidFill>
            </a:endParaRPr>
          </a:p>
        </p:txBody>
      </p:sp>
      <p:sp>
        <p:nvSpPr>
          <p:cNvPr id="3076" name="Text Box 6"/>
          <p:cNvSpPr txBox="1">
            <a:spLocks noChangeArrowheads="1"/>
          </p:cNvSpPr>
          <p:nvPr/>
        </p:nvSpPr>
        <p:spPr bwMode="auto">
          <a:xfrm>
            <a:off x="1600200" y="228600"/>
            <a:ext cx="4114800" cy="646331"/>
          </a:xfrm>
          <a:prstGeom prst="rect">
            <a:avLst/>
          </a:prstGeom>
          <a:noFill/>
          <a:ln w="9525">
            <a:noFill/>
            <a:miter lim="800000"/>
            <a:headEnd/>
            <a:tailEnd/>
          </a:ln>
        </p:spPr>
        <p:txBody>
          <a:bodyPr wrap="square">
            <a:spAutoFit/>
          </a:bodyPr>
          <a:lstStyle/>
          <a:p>
            <a:r>
              <a:rPr lang="en-US" b="1" dirty="0"/>
              <a:t>Vision and Brain</a:t>
            </a:r>
          </a:p>
          <a:p>
            <a:r>
              <a:rPr lang="en-US" b="1" dirty="0"/>
              <a:t>How We Perceive the World</a:t>
            </a:r>
            <a:endParaRPr lang="en-US" dirty="0"/>
          </a:p>
        </p:txBody>
      </p:sp>
      <p:sp>
        <p:nvSpPr>
          <p:cNvPr id="3077" name="TextBox 4"/>
          <p:cNvSpPr txBox="1">
            <a:spLocks noChangeArrowheads="1"/>
          </p:cNvSpPr>
          <p:nvPr/>
        </p:nvSpPr>
        <p:spPr bwMode="auto">
          <a:xfrm>
            <a:off x="6248400" y="990600"/>
            <a:ext cx="2590800" cy="646331"/>
          </a:xfrm>
          <a:prstGeom prst="rect">
            <a:avLst/>
          </a:prstGeom>
          <a:noFill/>
          <a:ln w="9525">
            <a:noFill/>
            <a:miter lim="800000"/>
            <a:headEnd/>
            <a:tailEnd/>
          </a:ln>
        </p:spPr>
        <p:txBody>
          <a:bodyPr wrap="square">
            <a:spAutoFit/>
          </a:bodyPr>
          <a:lstStyle/>
          <a:p>
            <a:r>
              <a:rPr lang="en-US" sz="3600" dirty="0"/>
              <a:t>1. Eyes</a:t>
            </a:r>
          </a:p>
        </p:txBody>
      </p:sp>
    </p:spTree>
    <p:extLst>
      <p:ext uri="{BB962C8B-B14F-4D97-AF65-F5344CB8AC3E}">
        <p14:creationId xmlns:p14="http://schemas.microsoft.com/office/powerpoint/2010/main" val="3940823307"/>
      </p:ext>
    </p:extLst>
  </p:cSld>
  <p:clrMapOvr>
    <a:masterClrMapping/>
  </p:clrMapOvr>
  <p:transition advTm="1978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Recognizing Objects</a:t>
            </a:r>
          </a:p>
        </p:txBody>
      </p:sp>
      <p:pic>
        <p:nvPicPr>
          <p:cNvPr id="4" name="Picture 3"/>
          <p:cNvPicPr>
            <a:picLocks noChangeAspect="1"/>
          </p:cNvPicPr>
          <p:nvPr/>
        </p:nvPicPr>
        <p:blipFill>
          <a:blip r:embed="rId2"/>
          <a:stretch>
            <a:fillRect/>
          </a:stretch>
        </p:blipFill>
        <p:spPr>
          <a:xfrm>
            <a:off x="1143000" y="1600200"/>
            <a:ext cx="6349617" cy="4328692"/>
          </a:xfrm>
          <a:prstGeom prst="rect">
            <a:avLst/>
          </a:prstGeom>
        </p:spPr>
      </p:pic>
      <p:sp>
        <p:nvSpPr>
          <p:cNvPr id="5" name="Rectangle 4"/>
          <p:cNvSpPr/>
          <p:nvPr/>
        </p:nvSpPr>
        <p:spPr>
          <a:xfrm>
            <a:off x="1143000" y="6019800"/>
            <a:ext cx="6400800" cy="646331"/>
          </a:xfrm>
          <a:prstGeom prst="rect">
            <a:avLst/>
          </a:prstGeom>
        </p:spPr>
        <p:txBody>
          <a:bodyPr wrap="square">
            <a:spAutoFit/>
          </a:bodyPr>
          <a:lstStyle/>
          <a:p>
            <a:r>
              <a:rPr lang="en-US" dirty="0"/>
              <a:t>Piano or pile of wood? It all depends on your point of view. By Shigeo Fukuda.</a:t>
            </a:r>
          </a:p>
        </p:txBody>
      </p:sp>
    </p:spTree>
    <p:extLst>
      <p:ext uri="{BB962C8B-B14F-4D97-AF65-F5344CB8AC3E}">
        <p14:creationId xmlns:p14="http://schemas.microsoft.com/office/powerpoint/2010/main" val="2034825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Perceiving 3D Shape </a:t>
            </a:r>
          </a:p>
        </p:txBody>
      </p:sp>
      <p:pic>
        <p:nvPicPr>
          <p:cNvPr id="4" name="Picture 3"/>
          <p:cNvPicPr>
            <a:picLocks noChangeAspect="1"/>
          </p:cNvPicPr>
          <p:nvPr/>
        </p:nvPicPr>
        <p:blipFill>
          <a:blip r:embed="rId2"/>
          <a:stretch>
            <a:fillRect/>
          </a:stretch>
        </p:blipFill>
        <p:spPr>
          <a:xfrm>
            <a:off x="228600" y="2057400"/>
            <a:ext cx="4321794" cy="3026788"/>
          </a:xfrm>
          <a:prstGeom prst="rect">
            <a:avLst/>
          </a:prstGeom>
        </p:spPr>
      </p:pic>
      <p:pic>
        <p:nvPicPr>
          <p:cNvPr id="5" name="Picture 4"/>
          <p:cNvPicPr>
            <a:picLocks noChangeAspect="1"/>
          </p:cNvPicPr>
          <p:nvPr/>
        </p:nvPicPr>
        <p:blipFill>
          <a:blip r:embed="rId3"/>
          <a:stretch>
            <a:fillRect/>
          </a:stretch>
        </p:blipFill>
        <p:spPr>
          <a:xfrm>
            <a:off x="4724400" y="2057401"/>
            <a:ext cx="4267200" cy="3006800"/>
          </a:xfrm>
          <a:prstGeom prst="rect">
            <a:avLst/>
          </a:prstGeom>
        </p:spPr>
      </p:pic>
      <p:sp>
        <p:nvSpPr>
          <p:cNvPr id="6" name="Rectangle 5"/>
          <p:cNvSpPr/>
          <p:nvPr/>
        </p:nvSpPr>
        <p:spPr>
          <a:xfrm>
            <a:off x="304800" y="5257800"/>
            <a:ext cx="8458200" cy="923330"/>
          </a:xfrm>
          <a:prstGeom prst="rect">
            <a:avLst/>
          </a:prstGeom>
        </p:spPr>
        <p:txBody>
          <a:bodyPr wrap="square">
            <a:spAutoFit/>
          </a:bodyPr>
          <a:lstStyle/>
          <a:p>
            <a:r>
              <a:rPr lang="en-US" dirty="0"/>
              <a:t>Are these pictures of a hill or a crater? It all depends on your point of view. </a:t>
            </a:r>
            <a:r>
              <a:rPr lang="en-US" dirty="0" err="1"/>
              <a:t>Barringer</a:t>
            </a:r>
            <a:r>
              <a:rPr lang="en-US" dirty="0"/>
              <a:t> Meteor Crater, reproduced with permission from the United States Geological Survey.</a:t>
            </a:r>
          </a:p>
        </p:txBody>
      </p:sp>
    </p:spTree>
    <p:extLst>
      <p:ext uri="{BB962C8B-B14F-4D97-AF65-F5344CB8AC3E}">
        <p14:creationId xmlns:p14="http://schemas.microsoft.com/office/powerpoint/2010/main" val="2034825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and Shade </a:t>
            </a:r>
          </a:p>
        </p:txBody>
      </p:sp>
      <p:pic>
        <p:nvPicPr>
          <p:cNvPr id="4" name="Picture 3"/>
          <p:cNvPicPr>
            <a:picLocks noChangeAspect="1"/>
          </p:cNvPicPr>
          <p:nvPr/>
        </p:nvPicPr>
        <p:blipFill>
          <a:blip r:embed="rId2"/>
          <a:stretch>
            <a:fillRect/>
          </a:stretch>
        </p:blipFill>
        <p:spPr>
          <a:xfrm>
            <a:off x="685800" y="1828800"/>
            <a:ext cx="3360632" cy="2895600"/>
          </a:xfrm>
          <a:prstGeom prst="rect">
            <a:avLst/>
          </a:prstGeom>
        </p:spPr>
      </p:pic>
      <p:sp>
        <p:nvSpPr>
          <p:cNvPr id="5" name="Rectangle 4"/>
          <p:cNvSpPr/>
          <p:nvPr/>
        </p:nvSpPr>
        <p:spPr>
          <a:xfrm>
            <a:off x="685800" y="5334000"/>
            <a:ext cx="3429000" cy="646331"/>
          </a:xfrm>
          <a:prstGeom prst="rect">
            <a:avLst/>
          </a:prstGeom>
        </p:spPr>
        <p:txBody>
          <a:bodyPr wrap="square">
            <a:spAutoFit/>
          </a:bodyPr>
          <a:lstStyle/>
          <a:p>
            <a:r>
              <a:rPr lang="en-US" dirty="0"/>
              <a:t>Surfaces in shadow are perceived as being lighter.</a:t>
            </a:r>
          </a:p>
        </p:txBody>
      </p:sp>
      <p:pic>
        <p:nvPicPr>
          <p:cNvPr id="6" name="Picture 5"/>
          <p:cNvPicPr>
            <a:picLocks noChangeAspect="1"/>
          </p:cNvPicPr>
          <p:nvPr/>
        </p:nvPicPr>
        <p:blipFill>
          <a:blip r:embed="rId3"/>
          <a:stretch>
            <a:fillRect/>
          </a:stretch>
        </p:blipFill>
        <p:spPr>
          <a:xfrm>
            <a:off x="5410200" y="914400"/>
            <a:ext cx="2661394" cy="4495800"/>
          </a:xfrm>
          <a:prstGeom prst="rect">
            <a:avLst/>
          </a:prstGeom>
        </p:spPr>
      </p:pic>
      <p:sp>
        <p:nvSpPr>
          <p:cNvPr id="7" name="Rectangle 6"/>
          <p:cNvSpPr/>
          <p:nvPr/>
        </p:nvSpPr>
        <p:spPr>
          <a:xfrm>
            <a:off x="4343400" y="5486400"/>
            <a:ext cx="4572000" cy="923330"/>
          </a:xfrm>
          <a:prstGeom prst="rect">
            <a:avLst/>
          </a:prstGeom>
        </p:spPr>
        <p:txBody>
          <a:bodyPr>
            <a:spAutoFit/>
          </a:bodyPr>
          <a:lstStyle/>
          <a:p>
            <a:r>
              <a:rPr lang="en-US" dirty="0"/>
              <a:t>The second card from the left seems to be a stronger shade of pink in the top picture.</a:t>
            </a:r>
          </a:p>
          <a:p>
            <a:r>
              <a:rPr lang="en-US" dirty="0"/>
              <a:t>- From Wikipedia</a:t>
            </a:r>
          </a:p>
        </p:txBody>
      </p:sp>
    </p:spTree>
    <p:extLst>
      <p:ext uri="{BB962C8B-B14F-4D97-AF65-F5344CB8AC3E}">
        <p14:creationId xmlns:p14="http://schemas.microsoft.com/office/powerpoint/2010/main" val="2034825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and Shade </a:t>
            </a:r>
          </a:p>
        </p:txBody>
      </p:sp>
      <p:pic>
        <p:nvPicPr>
          <p:cNvPr id="13" name="Picture 12" descr="Grey_square_optical_illus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362200"/>
            <a:ext cx="3830355" cy="2971998"/>
          </a:xfrm>
          <a:prstGeom prst="rect">
            <a:avLst/>
          </a:prstGeom>
        </p:spPr>
      </p:pic>
      <p:pic>
        <p:nvPicPr>
          <p:cNvPr id="14" name="Picture 13" descr="Same_color_illusion_proof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2438400"/>
            <a:ext cx="4114800" cy="3192701"/>
          </a:xfrm>
          <a:prstGeom prst="rect">
            <a:avLst/>
          </a:prstGeom>
        </p:spPr>
      </p:pic>
      <p:sp>
        <p:nvSpPr>
          <p:cNvPr id="15" name="Rectangle 14"/>
          <p:cNvSpPr/>
          <p:nvPr/>
        </p:nvSpPr>
        <p:spPr>
          <a:xfrm>
            <a:off x="228600" y="5486400"/>
            <a:ext cx="8610600" cy="923330"/>
          </a:xfrm>
          <a:prstGeom prst="rect">
            <a:avLst/>
          </a:prstGeom>
        </p:spPr>
        <p:txBody>
          <a:bodyPr wrap="square">
            <a:spAutoFit/>
          </a:bodyPr>
          <a:lstStyle/>
          <a:p>
            <a:r>
              <a:rPr lang="en-US" dirty="0"/>
              <a:t>©1995, </a:t>
            </a:r>
            <a:r>
              <a:rPr lang="en-US" dirty="0">
                <a:hlinkClick r:id="rId4"/>
              </a:rPr>
              <a:t>Edward H. Adelson.  These checkershadow images may be reproduced and distributed freely.</a:t>
            </a:r>
            <a:endParaRPr lang="en-US" dirty="0"/>
          </a:p>
        </p:txBody>
      </p:sp>
    </p:spTree>
    <p:extLst>
      <p:ext uri="{BB962C8B-B14F-4D97-AF65-F5344CB8AC3E}">
        <p14:creationId xmlns:p14="http://schemas.microsoft.com/office/powerpoint/2010/main" val="2669268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 and Vision</a:t>
            </a:r>
          </a:p>
        </p:txBody>
      </p:sp>
      <p:pic>
        <p:nvPicPr>
          <p:cNvPr id="6" name="Content Placeholder 5"/>
          <p:cNvPicPr>
            <a:picLocks noGrp="1" noChangeAspect="1"/>
          </p:cNvPicPr>
          <p:nvPr>
            <p:ph idx="1"/>
          </p:nvPr>
        </p:nvPicPr>
        <p:blipFill>
          <a:blip r:embed="rId2"/>
          <a:srcRect t="17893" b="17893"/>
          <a:stretch>
            <a:fillRect/>
          </a:stretch>
        </p:blipFill>
        <p:spPr>
          <a:xfrm>
            <a:off x="381000" y="1600200"/>
            <a:ext cx="8229600" cy="3886200"/>
          </a:xfrm>
        </p:spPr>
      </p:pic>
      <p:sp>
        <p:nvSpPr>
          <p:cNvPr id="5" name="Rectangle 4"/>
          <p:cNvSpPr/>
          <p:nvPr/>
        </p:nvSpPr>
        <p:spPr>
          <a:xfrm>
            <a:off x="304800" y="5486400"/>
            <a:ext cx="8458200" cy="923330"/>
          </a:xfrm>
          <a:prstGeom prst="rect">
            <a:avLst/>
          </a:prstGeom>
        </p:spPr>
        <p:txBody>
          <a:bodyPr wrap="square">
            <a:spAutoFit/>
          </a:bodyPr>
          <a:lstStyle/>
          <a:p>
            <a:r>
              <a:rPr lang="en-US" dirty="0"/>
              <a:t>David Marr (1982, p. 27):</a:t>
            </a:r>
          </a:p>
          <a:p>
            <a:r>
              <a:rPr lang="en-US" dirty="0"/>
              <a:t>“Trying to understand vision by studying only neurons is like trying to understand bird flight by studying only feathers: it just cannot be done.”</a:t>
            </a:r>
          </a:p>
        </p:txBody>
      </p:sp>
    </p:spTree>
    <p:extLst>
      <p:ext uri="{BB962C8B-B14F-4D97-AF65-F5344CB8AC3E}">
        <p14:creationId xmlns:p14="http://schemas.microsoft.com/office/powerpoint/2010/main" val="189248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 and Vision</a:t>
            </a:r>
          </a:p>
        </p:txBody>
      </p:sp>
      <p:sp>
        <p:nvSpPr>
          <p:cNvPr id="3" name="Content Placeholder 2"/>
          <p:cNvSpPr>
            <a:spLocks noGrp="1"/>
          </p:cNvSpPr>
          <p:nvPr>
            <p:ph idx="1"/>
          </p:nvPr>
        </p:nvSpPr>
        <p:spPr/>
        <p:txBody>
          <a:bodyPr/>
          <a:lstStyle/>
          <a:p>
            <a:r>
              <a:rPr lang="en-US" sz="2400" dirty="0"/>
              <a:t>1 Computational theory </a:t>
            </a:r>
          </a:p>
          <a:p>
            <a:pPr lvl="1"/>
            <a:r>
              <a:rPr lang="en-US" sz="2000" dirty="0"/>
              <a:t>What is the </a:t>
            </a:r>
            <a:r>
              <a:rPr lang="en-US" sz="2000" dirty="0">
                <a:solidFill>
                  <a:srgbClr val="0000FF"/>
                </a:solidFill>
              </a:rPr>
              <a:t>nature</a:t>
            </a:r>
            <a:r>
              <a:rPr lang="en-US" sz="2000" dirty="0"/>
              <a:t> of the problem to be solved, what is the </a:t>
            </a:r>
            <a:r>
              <a:rPr lang="en-US" sz="2000" dirty="0">
                <a:solidFill>
                  <a:srgbClr val="0000FF"/>
                </a:solidFill>
              </a:rPr>
              <a:t>goal</a:t>
            </a:r>
            <a:r>
              <a:rPr lang="en-US" sz="2000" dirty="0"/>
              <a:t> of the computation, why is it appropriate, and what is the </a:t>
            </a:r>
            <a:r>
              <a:rPr lang="en-US" sz="2000" dirty="0">
                <a:solidFill>
                  <a:srgbClr val="0000FF"/>
                </a:solidFill>
              </a:rPr>
              <a:t>logic</a:t>
            </a:r>
            <a:r>
              <a:rPr lang="en-US" sz="2000" dirty="0"/>
              <a:t> of the strategy by which it can be carried out?</a:t>
            </a:r>
          </a:p>
          <a:p>
            <a:r>
              <a:rPr lang="en-US" sz="2400" dirty="0"/>
              <a:t>2 Representation and algorithm </a:t>
            </a:r>
          </a:p>
          <a:p>
            <a:pPr lvl="1"/>
            <a:r>
              <a:rPr lang="en-US" sz="2000" dirty="0"/>
              <a:t>How can this computational theory be described in a computer? In particular, what is the </a:t>
            </a:r>
            <a:r>
              <a:rPr lang="en-US" sz="2000" dirty="0">
                <a:solidFill>
                  <a:srgbClr val="0000FF"/>
                </a:solidFill>
              </a:rPr>
              <a:t>representation</a:t>
            </a:r>
            <a:r>
              <a:rPr lang="en-US" sz="2000" dirty="0"/>
              <a:t> for the input and output, and what is the </a:t>
            </a:r>
            <a:r>
              <a:rPr lang="en-US" sz="2000" dirty="0">
                <a:solidFill>
                  <a:srgbClr val="0000FF"/>
                </a:solidFill>
              </a:rPr>
              <a:t>algorithm</a:t>
            </a:r>
            <a:r>
              <a:rPr lang="en-US" sz="2000" dirty="0"/>
              <a:t> (</a:t>
            </a:r>
            <a:r>
              <a:rPr lang="en-US" sz="2000" dirty="0">
                <a:solidFill>
                  <a:srgbClr val="0000FF"/>
                </a:solidFill>
              </a:rPr>
              <a:t>method</a:t>
            </a:r>
            <a:r>
              <a:rPr lang="en-US" sz="2000" dirty="0"/>
              <a:t>) for transforming input to output?</a:t>
            </a:r>
          </a:p>
          <a:p>
            <a:r>
              <a:rPr lang="en-US" sz="2400" dirty="0"/>
              <a:t>3 Hardware implementation </a:t>
            </a:r>
          </a:p>
          <a:p>
            <a:pPr lvl="1"/>
            <a:r>
              <a:rPr lang="en-US" sz="2000" dirty="0"/>
              <a:t>How can the representation and algorithm be realized  (</a:t>
            </a:r>
            <a:r>
              <a:rPr lang="en-US" sz="2000" dirty="0">
                <a:solidFill>
                  <a:srgbClr val="0000FF"/>
                </a:solidFill>
              </a:rPr>
              <a:t>implemented</a:t>
            </a:r>
            <a:r>
              <a:rPr lang="en-US" sz="2000" dirty="0"/>
              <a:t>) physically?</a:t>
            </a:r>
          </a:p>
        </p:txBody>
      </p:sp>
      <p:sp>
        <p:nvSpPr>
          <p:cNvPr id="4" name="Rectangle 3"/>
          <p:cNvSpPr/>
          <p:nvPr/>
        </p:nvSpPr>
        <p:spPr>
          <a:xfrm>
            <a:off x="533400" y="1524000"/>
            <a:ext cx="5181600" cy="369332"/>
          </a:xfrm>
          <a:prstGeom prst="rect">
            <a:avLst/>
          </a:prstGeom>
        </p:spPr>
        <p:txBody>
          <a:bodyPr wrap="square">
            <a:spAutoFit/>
          </a:bodyPr>
          <a:lstStyle/>
          <a:p>
            <a:r>
              <a:rPr lang="en-US" b="1" dirty="0">
                <a:solidFill>
                  <a:srgbClr val="FF0000"/>
                </a:solidFill>
              </a:rPr>
              <a:t>Marr’s computational framework</a:t>
            </a:r>
          </a:p>
        </p:txBody>
      </p:sp>
    </p:spTree>
    <p:extLst>
      <p:ext uri="{BB962C8B-B14F-4D97-AF65-F5344CB8AC3E}">
        <p14:creationId xmlns:p14="http://schemas.microsoft.com/office/powerpoint/2010/main" val="966632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Outline (Ch. 1 and Ch. 2) </a:t>
            </a:r>
          </a:p>
        </p:txBody>
      </p:sp>
      <p:sp>
        <p:nvSpPr>
          <p:cNvPr id="4099" name="Content Placeholder 2"/>
          <p:cNvSpPr>
            <a:spLocks noGrp="1"/>
          </p:cNvSpPr>
          <p:nvPr>
            <p:ph idx="1"/>
          </p:nvPr>
        </p:nvSpPr>
        <p:spPr/>
        <p:txBody>
          <a:bodyPr/>
          <a:lstStyle/>
          <a:p>
            <a:r>
              <a:rPr lang="en-US" dirty="0"/>
              <a:t>Vision: An Overview</a:t>
            </a:r>
          </a:p>
          <a:p>
            <a:r>
              <a:rPr lang="en-US" dirty="0">
                <a:solidFill>
                  <a:srgbClr val="0000FF"/>
                </a:solidFill>
              </a:rPr>
              <a:t>Human and Animal Eyes</a:t>
            </a:r>
          </a:p>
          <a:p>
            <a:r>
              <a:rPr lang="en-US" dirty="0"/>
              <a:t>The Pinhole Camera</a:t>
            </a:r>
          </a:p>
          <a:p>
            <a:r>
              <a:rPr lang="en-US" dirty="0"/>
              <a:t>Human Eye: an Window to Brain </a:t>
            </a:r>
          </a:p>
        </p:txBody>
      </p:sp>
    </p:spTree>
    <p:extLst>
      <p:ext uri="{BB962C8B-B14F-4D97-AF65-F5344CB8AC3E}">
        <p14:creationId xmlns:p14="http://schemas.microsoft.com/office/powerpoint/2010/main" val="3146568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and Animal Eyes</a:t>
            </a:r>
          </a:p>
        </p:txBody>
      </p:sp>
      <p:sp>
        <p:nvSpPr>
          <p:cNvPr id="3" name="Content Placeholder 2"/>
          <p:cNvSpPr>
            <a:spLocks noGrp="1"/>
          </p:cNvSpPr>
          <p:nvPr>
            <p:ph idx="1"/>
          </p:nvPr>
        </p:nvSpPr>
        <p:spPr/>
        <p:txBody>
          <a:bodyPr/>
          <a:lstStyle/>
          <a:p>
            <a:r>
              <a:rPr lang="en-US" dirty="0"/>
              <a:t>The Simple Eye</a:t>
            </a:r>
          </a:p>
          <a:p>
            <a:r>
              <a:rPr lang="en-US" dirty="0"/>
              <a:t>Human Eye Structure</a:t>
            </a:r>
          </a:p>
          <a:p>
            <a:r>
              <a:rPr lang="en-US" dirty="0"/>
              <a:t>Human Eye Optics</a:t>
            </a:r>
          </a:p>
          <a:p>
            <a:endParaRPr lang="en-US" dirty="0"/>
          </a:p>
        </p:txBody>
      </p:sp>
    </p:spTree>
    <p:extLst>
      <p:ext uri="{BB962C8B-B14F-4D97-AF65-F5344CB8AC3E}">
        <p14:creationId xmlns:p14="http://schemas.microsoft.com/office/powerpoint/2010/main" val="3237150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Simple Eye</a:t>
            </a:r>
          </a:p>
        </p:txBody>
      </p:sp>
      <p:sp>
        <p:nvSpPr>
          <p:cNvPr id="3" name="Content Placeholder 2"/>
          <p:cNvSpPr>
            <a:spLocks noGrp="1"/>
          </p:cNvSpPr>
          <p:nvPr>
            <p:ph idx="1"/>
          </p:nvPr>
        </p:nvSpPr>
        <p:spPr/>
        <p:txBody>
          <a:bodyPr/>
          <a:lstStyle/>
          <a:p>
            <a:r>
              <a:rPr lang="en-US" sz="2800" dirty="0"/>
              <a:t>For our purposes, a simple eye is one that can form an image on the back of the eye or retina with or without a lens. </a:t>
            </a:r>
          </a:p>
          <a:p>
            <a:endParaRPr lang="en-US" sz="2800" dirty="0"/>
          </a:p>
          <a:p>
            <a:r>
              <a:rPr lang="en-US" sz="2800" dirty="0"/>
              <a:t>This design is shared by all vertebrates </a:t>
            </a:r>
          </a:p>
          <a:p>
            <a:pPr lvl="1"/>
            <a:r>
              <a:rPr lang="en-US" sz="2400" dirty="0"/>
              <a:t>e.g., mammals, reptiles, and fish</a:t>
            </a:r>
          </a:p>
          <a:p>
            <a:pPr lvl="1"/>
            <a:r>
              <a:rPr lang="en-US" sz="2400" dirty="0"/>
              <a:t>squid and octopuses, jumping spiders, and </a:t>
            </a:r>
          </a:p>
          <a:p>
            <a:pPr lvl="1"/>
            <a:r>
              <a:rPr lang="en-US" sz="2400" dirty="0"/>
              <a:t>an ancient group of species called “ammonites,” which have only one living relative, the Nautilus.</a:t>
            </a:r>
          </a:p>
        </p:txBody>
      </p:sp>
    </p:spTree>
    <p:extLst>
      <p:ext uri="{BB962C8B-B14F-4D97-AF65-F5344CB8AC3E}">
        <p14:creationId xmlns:p14="http://schemas.microsoft.com/office/powerpoint/2010/main" val="2807518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Eye Structure</a:t>
            </a:r>
          </a:p>
        </p:txBody>
      </p:sp>
      <p:pic>
        <p:nvPicPr>
          <p:cNvPr id="6" name="Picture 5"/>
          <p:cNvPicPr>
            <a:picLocks noChangeAspect="1"/>
          </p:cNvPicPr>
          <p:nvPr/>
        </p:nvPicPr>
        <p:blipFill>
          <a:blip r:embed="rId2"/>
          <a:stretch>
            <a:fillRect/>
          </a:stretch>
        </p:blipFill>
        <p:spPr>
          <a:xfrm>
            <a:off x="1523999" y="1828800"/>
            <a:ext cx="5253117" cy="4254787"/>
          </a:xfrm>
          <a:prstGeom prst="rect">
            <a:avLst/>
          </a:prstGeom>
        </p:spPr>
      </p:pic>
    </p:spTree>
    <p:extLst>
      <p:ext uri="{BB962C8B-B14F-4D97-AF65-F5344CB8AC3E}">
        <p14:creationId xmlns:p14="http://schemas.microsoft.com/office/powerpoint/2010/main" val="4164969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dirty="0"/>
              <a:t>Acknowledgments</a:t>
            </a:r>
          </a:p>
        </p:txBody>
      </p:sp>
      <p:sp>
        <p:nvSpPr>
          <p:cNvPr id="36867" name="Content Placeholder 2"/>
          <p:cNvSpPr>
            <a:spLocks noGrp="1"/>
          </p:cNvSpPr>
          <p:nvPr>
            <p:ph idx="1"/>
          </p:nvPr>
        </p:nvSpPr>
        <p:spPr>
          <a:xfrm>
            <a:off x="457200" y="1447800"/>
            <a:ext cx="8229600" cy="4419600"/>
          </a:xfrm>
        </p:spPr>
        <p:txBody>
          <a:bodyPr/>
          <a:lstStyle/>
          <a:p>
            <a:endParaRPr lang="en-US" sz="2000" b="1" dirty="0">
              <a:hlinkClick r:id="rId2"/>
            </a:endParaRPr>
          </a:p>
          <a:p>
            <a:r>
              <a:rPr lang="en-US" sz="2000" b="1" dirty="0">
                <a:hlinkClick r:id="rId2"/>
              </a:rPr>
              <a:t>T</a:t>
            </a:r>
            <a:r>
              <a:rPr lang="en-US" sz="2400" b="1" dirty="0">
                <a:hlinkClick r:id="rId2"/>
              </a:rPr>
              <a:t>extbook: </a:t>
            </a:r>
          </a:p>
          <a:p>
            <a:pPr lvl="1"/>
            <a:r>
              <a:rPr lang="en-US" sz="2000" b="1" dirty="0">
                <a:hlinkClick r:id="rId2"/>
              </a:rPr>
              <a:t>Vision and Brain - How We Perceive the World</a:t>
            </a:r>
            <a:r>
              <a:rPr lang="en-US" sz="2000" dirty="0"/>
              <a:t>, By James V. Stone, The MIT Press</a:t>
            </a:r>
          </a:p>
          <a:p>
            <a:endParaRPr lang="en-US" sz="2000" b="1" dirty="0"/>
          </a:p>
          <a:p>
            <a:r>
              <a:rPr lang="en-US" sz="2400" b="1" dirty="0"/>
              <a:t>Slides:</a:t>
            </a:r>
          </a:p>
          <a:p>
            <a:pPr lvl="1"/>
            <a:r>
              <a:rPr lang="en-US" sz="2000" dirty="0">
                <a:solidFill>
                  <a:srgbClr val="FF0000"/>
                </a:solidFill>
              </a:rPr>
              <a:t>Most of the figures were taken from the textbook (with permission for use in this class). Please do not distribute or use them for other purposes</a:t>
            </a:r>
          </a:p>
        </p:txBody>
      </p:sp>
    </p:spTree>
    <p:extLst>
      <p:ext uri="{BB962C8B-B14F-4D97-AF65-F5344CB8AC3E}">
        <p14:creationId xmlns:p14="http://schemas.microsoft.com/office/powerpoint/2010/main" val="3225161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Human Eye Optics</a:t>
            </a:r>
          </a:p>
        </p:txBody>
      </p:sp>
      <p:sp>
        <p:nvSpPr>
          <p:cNvPr id="3" name="Content Placeholder 2"/>
          <p:cNvSpPr>
            <a:spLocks noGrp="1"/>
          </p:cNvSpPr>
          <p:nvPr>
            <p:ph idx="1"/>
          </p:nvPr>
        </p:nvSpPr>
        <p:spPr/>
        <p:txBody>
          <a:bodyPr/>
          <a:lstStyle/>
          <a:p>
            <a:endParaRPr lang="en-US" dirty="0"/>
          </a:p>
        </p:txBody>
      </p:sp>
      <p:pic>
        <p:nvPicPr>
          <p:cNvPr id="4" name="Picture 4" descr="eye350"/>
          <p:cNvPicPr>
            <a:picLocks noChangeAspect="1" noChangeArrowheads="1"/>
          </p:cNvPicPr>
          <p:nvPr/>
        </p:nvPicPr>
        <p:blipFill>
          <a:blip r:embed="rId2" cstate="print"/>
          <a:srcRect/>
          <a:stretch>
            <a:fillRect/>
          </a:stretch>
        </p:blipFill>
        <p:spPr bwMode="auto">
          <a:xfrm>
            <a:off x="1066800" y="1905000"/>
            <a:ext cx="6781800" cy="3817645"/>
          </a:xfrm>
          <a:prstGeom prst="rect">
            <a:avLst/>
          </a:prstGeom>
          <a:noFill/>
        </p:spPr>
      </p:pic>
    </p:spTree>
    <p:extLst>
      <p:ext uri="{BB962C8B-B14F-4D97-AF65-F5344CB8AC3E}">
        <p14:creationId xmlns:p14="http://schemas.microsoft.com/office/powerpoint/2010/main" val="3791718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Outline (Ch. 1 and Ch. 2) </a:t>
            </a:r>
          </a:p>
        </p:txBody>
      </p:sp>
      <p:sp>
        <p:nvSpPr>
          <p:cNvPr id="4099" name="Content Placeholder 2"/>
          <p:cNvSpPr>
            <a:spLocks noGrp="1"/>
          </p:cNvSpPr>
          <p:nvPr>
            <p:ph idx="1"/>
          </p:nvPr>
        </p:nvSpPr>
        <p:spPr/>
        <p:txBody>
          <a:bodyPr/>
          <a:lstStyle/>
          <a:p>
            <a:r>
              <a:rPr lang="en-US" dirty="0"/>
              <a:t>Vision: An Overview</a:t>
            </a:r>
          </a:p>
          <a:p>
            <a:r>
              <a:rPr lang="en-US" dirty="0"/>
              <a:t>Human and Animal Eyes</a:t>
            </a:r>
          </a:p>
          <a:p>
            <a:r>
              <a:rPr lang="en-US" dirty="0">
                <a:solidFill>
                  <a:srgbClr val="0000FF"/>
                </a:solidFill>
              </a:rPr>
              <a:t>The Pinhole Camera</a:t>
            </a:r>
          </a:p>
          <a:p>
            <a:r>
              <a:rPr lang="en-US" dirty="0"/>
              <a:t>Human Eye: an Window to Brain </a:t>
            </a:r>
          </a:p>
        </p:txBody>
      </p:sp>
    </p:spTree>
    <p:extLst>
      <p:ext uri="{BB962C8B-B14F-4D97-AF65-F5344CB8AC3E}">
        <p14:creationId xmlns:p14="http://schemas.microsoft.com/office/powerpoint/2010/main" val="3146568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Pinhole Camera</a:t>
            </a:r>
          </a:p>
        </p:txBody>
      </p:sp>
      <p:sp>
        <p:nvSpPr>
          <p:cNvPr id="3" name="Content Placeholder 2"/>
          <p:cNvSpPr>
            <a:spLocks noGrp="1"/>
          </p:cNvSpPr>
          <p:nvPr>
            <p:ph idx="1"/>
          </p:nvPr>
        </p:nvSpPr>
        <p:spPr/>
        <p:txBody>
          <a:bodyPr/>
          <a:lstStyle/>
          <a:p>
            <a:r>
              <a:rPr lang="en-US" dirty="0"/>
              <a:t>Image Formation</a:t>
            </a:r>
          </a:p>
          <a:p>
            <a:r>
              <a:rPr lang="en-US" dirty="0"/>
              <a:t>Pinhole Camera Model</a:t>
            </a:r>
          </a:p>
          <a:p>
            <a:r>
              <a:rPr lang="en-US" dirty="0"/>
              <a:t>Focal Length, FOV</a:t>
            </a:r>
          </a:p>
          <a:p>
            <a:r>
              <a:rPr lang="en-US" dirty="0"/>
              <a:t>Equivalent Geometry</a:t>
            </a:r>
          </a:p>
          <a:p>
            <a:r>
              <a:rPr lang="en-US" dirty="0"/>
              <a:t>Perspective Projection</a:t>
            </a:r>
          </a:p>
          <a:p>
            <a:r>
              <a:rPr lang="en-US" dirty="0"/>
              <a:t>Observing Pinhole Camera Images</a:t>
            </a:r>
          </a:p>
        </p:txBody>
      </p:sp>
    </p:spTree>
    <p:extLst>
      <p:ext uri="{BB962C8B-B14F-4D97-AF65-F5344CB8AC3E}">
        <p14:creationId xmlns:p14="http://schemas.microsoft.com/office/powerpoint/2010/main" val="1421741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Rectangle 2050"/>
          <p:cNvSpPr>
            <a:spLocks noGrp="1" noChangeArrowheads="1"/>
          </p:cNvSpPr>
          <p:nvPr>
            <p:ph type="title"/>
          </p:nvPr>
        </p:nvSpPr>
        <p:spPr>
          <a:xfrm>
            <a:off x="609601" y="285750"/>
            <a:ext cx="8458200" cy="609600"/>
          </a:xfrm>
        </p:spPr>
        <p:txBody>
          <a:bodyPr/>
          <a:lstStyle/>
          <a:p>
            <a:r>
              <a:rPr lang="en-US" dirty="0"/>
              <a:t>Image Formation</a:t>
            </a:r>
          </a:p>
        </p:txBody>
      </p:sp>
      <p:grpSp>
        <p:nvGrpSpPr>
          <p:cNvPr id="129" name="Group 128"/>
          <p:cNvGrpSpPr/>
          <p:nvPr/>
        </p:nvGrpSpPr>
        <p:grpSpPr>
          <a:xfrm>
            <a:off x="952500" y="1260901"/>
            <a:ext cx="7239000" cy="4336197"/>
            <a:chOff x="990600" y="1219200"/>
            <a:chExt cx="7239000" cy="4336197"/>
          </a:xfrm>
        </p:grpSpPr>
        <p:sp>
          <p:nvSpPr>
            <p:cNvPr id="130" name="Freeform 129"/>
            <p:cNvSpPr>
              <a:spLocks/>
            </p:cNvSpPr>
            <p:nvPr/>
          </p:nvSpPr>
          <p:spPr bwMode="auto">
            <a:xfrm>
              <a:off x="2362200" y="2197100"/>
              <a:ext cx="1282700" cy="1054100"/>
            </a:xfrm>
            <a:custGeom>
              <a:avLst/>
              <a:gdLst/>
              <a:ahLst/>
              <a:cxnLst>
                <a:cxn ang="0">
                  <a:pos x="448" y="0"/>
                </a:cxn>
                <a:cxn ang="0">
                  <a:pos x="400" y="40"/>
                </a:cxn>
                <a:cxn ang="0">
                  <a:pos x="360" y="72"/>
                </a:cxn>
                <a:cxn ang="0">
                  <a:pos x="328" y="88"/>
                </a:cxn>
                <a:cxn ang="0">
                  <a:pos x="296" y="96"/>
                </a:cxn>
                <a:cxn ang="0">
                  <a:pos x="264" y="104"/>
                </a:cxn>
                <a:cxn ang="0">
                  <a:pos x="240" y="104"/>
                </a:cxn>
                <a:cxn ang="0">
                  <a:pos x="208" y="104"/>
                </a:cxn>
                <a:cxn ang="0">
                  <a:pos x="184" y="96"/>
                </a:cxn>
                <a:cxn ang="0">
                  <a:pos x="144" y="80"/>
                </a:cxn>
                <a:cxn ang="0">
                  <a:pos x="96" y="72"/>
                </a:cxn>
                <a:cxn ang="0">
                  <a:pos x="80" y="72"/>
                </a:cxn>
                <a:cxn ang="0">
                  <a:pos x="56" y="80"/>
                </a:cxn>
                <a:cxn ang="0">
                  <a:pos x="32" y="96"/>
                </a:cxn>
                <a:cxn ang="0">
                  <a:pos x="0" y="120"/>
                </a:cxn>
                <a:cxn ang="0">
                  <a:pos x="48" y="160"/>
                </a:cxn>
                <a:cxn ang="0">
                  <a:pos x="80" y="208"/>
                </a:cxn>
                <a:cxn ang="0">
                  <a:pos x="112" y="240"/>
                </a:cxn>
                <a:cxn ang="0">
                  <a:pos x="128" y="272"/>
                </a:cxn>
                <a:cxn ang="0">
                  <a:pos x="160" y="336"/>
                </a:cxn>
                <a:cxn ang="0">
                  <a:pos x="168" y="392"/>
                </a:cxn>
                <a:cxn ang="0">
                  <a:pos x="184" y="448"/>
                </a:cxn>
                <a:cxn ang="0">
                  <a:pos x="208" y="504"/>
                </a:cxn>
                <a:cxn ang="0">
                  <a:pos x="232" y="544"/>
                </a:cxn>
                <a:cxn ang="0">
                  <a:pos x="256" y="576"/>
                </a:cxn>
                <a:cxn ang="0">
                  <a:pos x="296" y="624"/>
                </a:cxn>
                <a:cxn ang="0">
                  <a:pos x="344" y="664"/>
                </a:cxn>
                <a:cxn ang="0">
                  <a:pos x="376" y="632"/>
                </a:cxn>
                <a:cxn ang="0">
                  <a:pos x="408" y="608"/>
                </a:cxn>
                <a:cxn ang="0">
                  <a:pos x="440" y="584"/>
                </a:cxn>
                <a:cxn ang="0">
                  <a:pos x="472" y="568"/>
                </a:cxn>
                <a:cxn ang="0">
                  <a:pos x="528" y="552"/>
                </a:cxn>
                <a:cxn ang="0">
                  <a:pos x="576" y="544"/>
                </a:cxn>
                <a:cxn ang="0">
                  <a:pos x="624" y="536"/>
                </a:cxn>
                <a:cxn ang="0">
                  <a:pos x="680" y="520"/>
                </a:cxn>
                <a:cxn ang="0">
                  <a:pos x="704" y="504"/>
                </a:cxn>
                <a:cxn ang="0">
                  <a:pos x="736" y="480"/>
                </a:cxn>
                <a:cxn ang="0">
                  <a:pos x="768" y="456"/>
                </a:cxn>
                <a:cxn ang="0">
                  <a:pos x="808" y="416"/>
                </a:cxn>
                <a:cxn ang="0">
                  <a:pos x="800" y="416"/>
                </a:cxn>
                <a:cxn ang="0">
                  <a:pos x="792" y="400"/>
                </a:cxn>
                <a:cxn ang="0">
                  <a:pos x="776" y="384"/>
                </a:cxn>
                <a:cxn ang="0">
                  <a:pos x="752" y="352"/>
                </a:cxn>
                <a:cxn ang="0">
                  <a:pos x="696" y="288"/>
                </a:cxn>
                <a:cxn ang="0">
                  <a:pos x="624" y="216"/>
                </a:cxn>
                <a:cxn ang="0">
                  <a:pos x="560" y="136"/>
                </a:cxn>
                <a:cxn ang="0">
                  <a:pos x="504" y="72"/>
                </a:cxn>
                <a:cxn ang="0">
                  <a:pos x="480" y="40"/>
                </a:cxn>
                <a:cxn ang="0">
                  <a:pos x="464" y="24"/>
                </a:cxn>
                <a:cxn ang="0">
                  <a:pos x="448" y="8"/>
                </a:cxn>
                <a:cxn ang="0">
                  <a:pos x="448" y="0"/>
                </a:cxn>
              </a:cxnLst>
              <a:rect l="0" t="0" r="r" b="b"/>
              <a:pathLst>
                <a:path w="808" h="664">
                  <a:moveTo>
                    <a:pt x="448" y="0"/>
                  </a:moveTo>
                  <a:lnTo>
                    <a:pt x="400" y="40"/>
                  </a:lnTo>
                  <a:lnTo>
                    <a:pt x="360" y="72"/>
                  </a:lnTo>
                  <a:lnTo>
                    <a:pt x="328" y="88"/>
                  </a:lnTo>
                  <a:lnTo>
                    <a:pt x="296" y="96"/>
                  </a:lnTo>
                  <a:lnTo>
                    <a:pt x="264" y="104"/>
                  </a:lnTo>
                  <a:lnTo>
                    <a:pt x="240" y="104"/>
                  </a:lnTo>
                  <a:lnTo>
                    <a:pt x="208" y="104"/>
                  </a:lnTo>
                  <a:lnTo>
                    <a:pt x="184" y="96"/>
                  </a:lnTo>
                  <a:lnTo>
                    <a:pt x="144" y="80"/>
                  </a:lnTo>
                  <a:lnTo>
                    <a:pt x="96" y="72"/>
                  </a:lnTo>
                  <a:lnTo>
                    <a:pt x="80" y="72"/>
                  </a:lnTo>
                  <a:lnTo>
                    <a:pt x="56" y="80"/>
                  </a:lnTo>
                  <a:lnTo>
                    <a:pt x="32" y="96"/>
                  </a:lnTo>
                  <a:lnTo>
                    <a:pt x="0" y="120"/>
                  </a:lnTo>
                  <a:lnTo>
                    <a:pt x="48" y="160"/>
                  </a:lnTo>
                  <a:lnTo>
                    <a:pt x="80" y="208"/>
                  </a:lnTo>
                  <a:lnTo>
                    <a:pt x="112" y="240"/>
                  </a:lnTo>
                  <a:lnTo>
                    <a:pt x="128" y="272"/>
                  </a:lnTo>
                  <a:lnTo>
                    <a:pt x="160" y="336"/>
                  </a:lnTo>
                  <a:lnTo>
                    <a:pt x="168" y="392"/>
                  </a:lnTo>
                  <a:lnTo>
                    <a:pt x="184" y="448"/>
                  </a:lnTo>
                  <a:lnTo>
                    <a:pt x="208" y="504"/>
                  </a:lnTo>
                  <a:lnTo>
                    <a:pt x="232" y="544"/>
                  </a:lnTo>
                  <a:lnTo>
                    <a:pt x="256" y="576"/>
                  </a:lnTo>
                  <a:lnTo>
                    <a:pt x="296" y="624"/>
                  </a:lnTo>
                  <a:lnTo>
                    <a:pt x="344" y="664"/>
                  </a:lnTo>
                  <a:lnTo>
                    <a:pt x="376" y="632"/>
                  </a:lnTo>
                  <a:lnTo>
                    <a:pt x="408" y="608"/>
                  </a:lnTo>
                  <a:lnTo>
                    <a:pt x="440" y="584"/>
                  </a:lnTo>
                  <a:lnTo>
                    <a:pt x="472" y="568"/>
                  </a:lnTo>
                  <a:lnTo>
                    <a:pt x="528" y="552"/>
                  </a:lnTo>
                  <a:lnTo>
                    <a:pt x="576" y="544"/>
                  </a:lnTo>
                  <a:lnTo>
                    <a:pt x="624" y="536"/>
                  </a:lnTo>
                  <a:lnTo>
                    <a:pt x="680" y="520"/>
                  </a:lnTo>
                  <a:lnTo>
                    <a:pt x="704" y="504"/>
                  </a:lnTo>
                  <a:lnTo>
                    <a:pt x="736" y="480"/>
                  </a:lnTo>
                  <a:lnTo>
                    <a:pt x="768" y="456"/>
                  </a:lnTo>
                  <a:lnTo>
                    <a:pt x="808" y="416"/>
                  </a:lnTo>
                  <a:lnTo>
                    <a:pt x="800" y="416"/>
                  </a:lnTo>
                  <a:lnTo>
                    <a:pt x="792" y="400"/>
                  </a:lnTo>
                  <a:lnTo>
                    <a:pt x="776" y="384"/>
                  </a:lnTo>
                  <a:lnTo>
                    <a:pt x="752" y="352"/>
                  </a:lnTo>
                  <a:lnTo>
                    <a:pt x="696" y="288"/>
                  </a:lnTo>
                  <a:lnTo>
                    <a:pt x="624" y="216"/>
                  </a:lnTo>
                  <a:lnTo>
                    <a:pt x="560" y="136"/>
                  </a:lnTo>
                  <a:lnTo>
                    <a:pt x="504" y="72"/>
                  </a:lnTo>
                  <a:lnTo>
                    <a:pt x="480" y="40"/>
                  </a:lnTo>
                  <a:lnTo>
                    <a:pt x="464" y="24"/>
                  </a:lnTo>
                  <a:lnTo>
                    <a:pt x="448" y="8"/>
                  </a:lnTo>
                  <a:lnTo>
                    <a:pt x="448" y="0"/>
                  </a:lnTo>
                  <a:close/>
                </a:path>
              </a:pathLst>
            </a:custGeom>
            <a:blipFill dpi="0" rotWithShape="0">
              <a:blip r:embed="rId3"/>
              <a:srcRect/>
              <a:tile tx="0" ty="0" sx="100000" sy="100000" flip="none" algn="tl"/>
            </a:blipFill>
            <a:ln w="12700">
              <a:solidFill>
                <a:srgbClr val="FFE5D8"/>
              </a:solidFill>
              <a:prstDash val="solid"/>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31" name="Oval 130"/>
            <p:cNvSpPr>
              <a:spLocks noChangeArrowheads="1"/>
            </p:cNvSpPr>
            <p:nvPr/>
          </p:nvSpPr>
          <p:spPr bwMode="auto">
            <a:xfrm>
              <a:off x="3536950" y="1682750"/>
              <a:ext cx="139700" cy="139700"/>
            </a:xfrm>
            <a:prstGeom prst="ellipse">
              <a:avLst/>
            </a:prstGeom>
            <a:solidFill>
              <a:srgbClr val="FFFF00"/>
            </a:solidFill>
            <a:ln w="12700">
              <a:solidFill>
                <a:srgbClr val="FFFF00"/>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32" name="Line 2056"/>
            <p:cNvSpPr>
              <a:spLocks noChangeShapeType="1"/>
            </p:cNvSpPr>
            <p:nvPr/>
          </p:nvSpPr>
          <p:spPr bwMode="auto">
            <a:xfrm flipH="1">
              <a:off x="2794000" y="1854200"/>
              <a:ext cx="711200" cy="787400"/>
            </a:xfrm>
            <a:prstGeom prst="line">
              <a:avLst/>
            </a:prstGeom>
            <a:noFill/>
            <a:ln w="12700">
              <a:solidFill>
                <a:srgbClr val="FFFF00"/>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33" name="Line 2057"/>
            <p:cNvSpPr>
              <a:spLocks noChangeShapeType="1"/>
            </p:cNvSpPr>
            <p:nvPr/>
          </p:nvSpPr>
          <p:spPr bwMode="auto">
            <a:xfrm flipH="1">
              <a:off x="3898900" y="3073400"/>
              <a:ext cx="1511300" cy="1588"/>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34" name="Freeform 133"/>
            <p:cNvSpPr>
              <a:spLocks/>
            </p:cNvSpPr>
            <p:nvPr/>
          </p:nvSpPr>
          <p:spPr bwMode="auto">
            <a:xfrm>
              <a:off x="4064000" y="2717800"/>
              <a:ext cx="558800" cy="711200"/>
            </a:xfrm>
            <a:custGeom>
              <a:avLst/>
              <a:gdLst/>
              <a:ahLst/>
              <a:cxnLst>
                <a:cxn ang="0">
                  <a:pos x="0" y="0"/>
                </a:cxn>
                <a:cxn ang="0">
                  <a:pos x="352" y="104"/>
                </a:cxn>
                <a:cxn ang="0">
                  <a:pos x="352" y="344"/>
                </a:cxn>
                <a:cxn ang="0">
                  <a:pos x="0" y="448"/>
                </a:cxn>
                <a:cxn ang="0">
                  <a:pos x="0" y="0"/>
                </a:cxn>
              </a:cxnLst>
              <a:rect l="0" t="0" r="r" b="b"/>
              <a:pathLst>
                <a:path w="352" h="448">
                  <a:moveTo>
                    <a:pt x="0" y="0"/>
                  </a:moveTo>
                  <a:lnTo>
                    <a:pt x="352" y="104"/>
                  </a:lnTo>
                  <a:lnTo>
                    <a:pt x="352" y="344"/>
                  </a:lnTo>
                  <a:lnTo>
                    <a:pt x="0" y="448"/>
                  </a:lnTo>
                  <a:lnTo>
                    <a:pt x="0" y="0"/>
                  </a:lnTo>
                  <a:close/>
                </a:path>
              </a:pathLst>
            </a:custGeom>
            <a:solidFill>
              <a:srgbClr val="007700"/>
            </a:solidFill>
            <a:ln w="9525">
              <a:no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35" name="Freeform 134"/>
            <p:cNvSpPr>
              <a:spLocks/>
            </p:cNvSpPr>
            <p:nvPr/>
          </p:nvSpPr>
          <p:spPr bwMode="auto">
            <a:xfrm>
              <a:off x="4064000" y="2717800"/>
              <a:ext cx="558800" cy="711200"/>
            </a:xfrm>
            <a:custGeom>
              <a:avLst/>
              <a:gdLst/>
              <a:ahLst/>
              <a:cxnLst>
                <a:cxn ang="0">
                  <a:pos x="0" y="0"/>
                </a:cxn>
                <a:cxn ang="0">
                  <a:pos x="352" y="104"/>
                </a:cxn>
                <a:cxn ang="0">
                  <a:pos x="352" y="344"/>
                </a:cxn>
                <a:cxn ang="0">
                  <a:pos x="0" y="448"/>
                </a:cxn>
                <a:cxn ang="0">
                  <a:pos x="0" y="0"/>
                </a:cxn>
              </a:cxnLst>
              <a:rect l="0" t="0" r="r" b="b"/>
              <a:pathLst>
                <a:path w="352" h="448">
                  <a:moveTo>
                    <a:pt x="0" y="0"/>
                  </a:moveTo>
                  <a:lnTo>
                    <a:pt x="352" y="104"/>
                  </a:lnTo>
                  <a:lnTo>
                    <a:pt x="352" y="344"/>
                  </a:lnTo>
                  <a:lnTo>
                    <a:pt x="0" y="448"/>
                  </a:lnTo>
                  <a:lnTo>
                    <a:pt x="0" y="0"/>
                  </a:lnTo>
                  <a:close/>
                </a:path>
              </a:pathLst>
            </a:custGeom>
            <a:solidFill>
              <a:srgbClr val="007700"/>
            </a:solidFill>
            <a:ln w="12700">
              <a:solidFill>
                <a:srgbClr val="007700"/>
              </a:solidFill>
              <a:prstDash val="solid"/>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36" name="Oval 135"/>
            <p:cNvSpPr>
              <a:spLocks noChangeArrowheads="1"/>
            </p:cNvSpPr>
            <p:nvPr/>
          </p:nvSpPr>
          <p:spPr bwMode="auto">
            <a:xfrm>
              <a:off x="4311650" y="3041650"/>
              <a:ext cx="38100" cy="50800"/>
            </a:xfrm>
            <a:prstGeom prst="ellipse">
              <a:avLst/>
            </a:prstGeom>
            <a:solidFill>
              <a:srgbClr val="FFFF00"/>
            </a:solidFill>
            <a:ln w="12700">
              <a:solidFill>
                <a:srgbClr val="FFFF00"/>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37" name="Line 2061"/>
            <p:cNvSpPr>
              <a:spLocks noChangeShapeType="1"/>
            </p:cNvSpPr>
            <p:nvPr/>
          </p:nvSpPr>
          <p:spPr bwMode="auto">
            <a:xfrm flipH="1">
              <a:off x="4318000" y="3073400"/>
              <a:ext cx="304800" cy="1588"/>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38" name="Line 2062"/>
            <p:cNvSpPr>
              <a:spLocks noChangeShapeType="1"/>
            </p:cNvSpPr>
            <p:nvPr/>
          </p:nvSpPr>
          <p:spPr bwMode="auto">
            <a:xfrm>
              <a:off x="4318000" y="3060700"/>
              <a:ext cx="304800" cy="76200"/>
            </a:xfrm>
            <a:prstGeom prst="line">
              <a:avLst/>
            </a:prstGeom>
            <a:noFill/>
            <a:ln w="12700">
              <a:solidFill>
                <a:srgbClr val="000000"/>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39" name="Freeform 138"/>
            <p:cNvSpPr>
              <a:spLocks/>
            </p:cNvSpPr>
            <p:nvPr/>
          </p:nvSpPr>
          <p:spPr bwMode="auto">
            <a:xfrm>
              <a:off x="5359400" y="2603500"/>
              <a:ext cx="723900" cy="977900"/>
            </a:xfrm>
            <a:custGeom>
              <a:avLst/>
              <a:gdLst/>
              <a:ahLst/>
              <a:cxnLst>
                <a:cxn ang="0">
                  <a:pos x="0" y="0"/>
                </a:cxn>
                <a:cxn ang="0">
                  <a:pos x="456" y="144"/>
                </a:cxn>
                <a:cxn ang="0">
                  <a:pos x="456" y="472"/>
                </a:cxn>
                <a:cxn ang="0">
                  <a:pos x="0" y="616"/>
                </a:cxn>
                <a:cxn ang="0">
                  <a:pos x="0" y="0"/>
                </a:cxn>
              </a:cxnLst>
              <a:rect l="0" t="0" r="r" b="b"/>
              <a:pathLst>
                <a:path w="456" h="616">
                  <a:moveTo>
                    <a:pt x="0" y="0"/>
                  </a:moveTo>
                  <a:lnTo>
                    <a:pt x="456" y="144"/>
                  </a:lnTo>
                  <a:lnTo>
                    <a:pt x="456" y="472"/>
                  </a:lnTo>
                  <a:lnTo>
                    <a:pt x="0" y="616"/>
                  </a:lnTo>
                  <a:lnTo>
                    <a:pt x="0" y="0"/>
                  </a:lnTo>
                  <a:close/>
                </a:path>
              </a:pathLst>
            </a:custGeom>
            <a:solidFill>
              <a:srgbClr val="990000"/>
            </a:solidFill>
            <a:ln w="9525">
              <a:no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40" name="Freeform 139"/>
            <p:cNvSpPr>
              <a:spLocks/>
            </p:cNvSpPr>
            <p:nvPr/>
          </p:nvSpPr>
          <p:spPr bwMode="auto">
            <a:xfrm>
              <a:off x="5359400" y="2603500"/>
              <a:ext cx="723900" cy="977900"/>
            </a:xfrm>
            <a:custGeom>
              <a:avLst/>
              <a:gdLst/>
              <a:ahLst/>
              <a:cxnLst>
                <a:cxn ang="0">
                  <a:pos x="0" y="0"/>
                </a:cxn>
                <a:cxn ang="0">
                  <a:pos x="456" y="144"/>
                </a:cxn>
                <a:cxn ang="0">
                  <a:pos x="456" y="472"/>
                </a:cxn>
                <a:cxn ang="0">
                  <a:pos x="0" y="616"/>
                </a:cxn>
                <a:cxn ang="0">
                  <a:pos x="0" y="0"/>
                </a:cxn>
              </a:cxnLst>
              <a:rect l="0" t="0" r="r" b="b"/>
              <a:pathLst>
                <a:path w="456" h="616">
                  <a:moveTo>
                    <a:pt x="0" y="0"/>
                  </a:moveTo>
                  <a:lnTo>
                    <a:pt x="456" y="144"/>
                  </a:lnTo>
                  <a:lnTo>
                    <a:pt x="456" y="472"/>
                  </a:lnTo>
                  <a:lnTo>
                    <a:pt x="0" y="616"/>
                  </a:lnTo>
                  <a:lnTo>
                    <a:pt x="0" y="0"/>
                  </a:lnTo>
                  <a:close/>
                </a:path>
              </a:pathLst>
            </a:custGeom>
            <a:solidFill>
              <a:srgbClr val="990000"/>
            </a:solidFill>
            <a:ln w="12700">
              <a:solidFill>
                <a:srgbClr val="990000"/>
              </a:solidFill>
              <a:prstDash val="solid"/>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41" name="Line 2065"/>
            <p:cNvSpPr>
              <a:spLocks noChangeShapeType="1"/>
            </p:cNvSpPr>
            <p:nvPr/>
          </p:nvSpPr>
          <p:spPr bwMode="auto">
            <a:xfrm>
              <a:off x="5829300" y="3086100"/>
              <a:ext cx="1625600" cy="1588"/>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42" name="Line 2066"/>
            <p:cNvSpPr>
              <a:spLocks noChangeShapeType="1"/>
            </p:cNvSpPr>
            <p:nvPr/>
          </p:nvSpPr>
          <p:spPr bwMode="auto">
            <a:xfrm flipH="1" flipV="1">
              <a:off x="5384800" y="3352800"/>
              <a:ext cx="127000" cy="381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43" name="Line 2067"/>
            <p:cNvSpPr>
              <a:spLocks noChangeShapeType="1"/>
            </p:cNvSpPr>
            <p:nvPr/>
          </p:nvSpPr>
          <p:spPr bwMode="auto">
            <a:xfrm flipH="1" flipV="1">
              <a:off x="5130800" y="3276600"/>
              <a:ext cx="127000" cy="381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44" name="Line 2068"/>
            <p:cNvSpPr>
              <a:spLocks noChangeShapeType="1"/>
            </p:cNvSpPr>
            <p:nvPr/>
          </p:nvSpPr>
          <p:spPr bwMode="auto">
            <a:xfrm flipH="1" flipV="1">
              <a:off x="4876800" y="3213100"/>
              <a:ext cx="127000" cy="381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45" name="Line 2069"/>
            <p:cNvSpPr>
              <a:spLocks noChangeShapeType="1"/>
            </p:cNvSpPr>
            <p:nvPr/>
          </p:nvSpPr>
          <p:spPr bwMode="auto">
            <a:xfrm flipH="1" flipV="1">
              <a:off x="4622800" y="3136900"/>
              <a:ext cx="127000" cy="381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46" name="Line 2070"/>
            <p:cNvSpPr>
              <a:spLocks noChangeShapeType="1"/>
            </p:cNvSpPr>
            <p:nvPr/>
          </p:nvSpPr>
          <p:spPr bwMode="auto">
            <a:xfrm flipH="1" flipV="1">
              <a:off x="4368800" y="3073400"/>
              <a:ext cx="127000" cy="381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47" name="Line 2071"/>
            <p:cNvSpPr>
              <a:spLocks noChangeShapeType="1"/>
            </p:cNvSpPr>
            <p:nvPr/>
          </p:nvSpPr>
          <p:spPr bwMode="auto">
            <a:xfrm flipH="1" flipV="1">
              <a:off x="4114800" y="2997200"/>
              <a:ext cx="127000" cy="381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48" name="Line 2072"/>
            <p:cNvSpPr>
              <a:spLocks noChangeShapeType="1"/>
            </p:cNvSpPr>
            <p:nvPr/>
          </p:nvSpPr>
          <p:spPr bwMode="auto">
            <a:xfrm flipH="1" flipV="1">
              <a:off x="3860800" y="2933700"/>
              <a:ext cx="127000" cy="381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49" name="Line 2073"/>
            <p:cNvSpPr>
              <a:spLocks noChangeShapeType="1"/>
            </p:cNvSpPr>
            <p:nvPr/>
          </p:nvSpPr>
          <p:spPr bwMode="auto">
            <a:xfrm flipH="1" flipV="1">
              <a:off x="3606800" y="2857500"/>
              <a:ext cx="127000" cy="381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50" name="Line 2074"/>
            <p:cNvSpPr>
              <a:spLocks noChangeShapeType="1"/>
            </p:cNvSpPr>
            <p:nvPr/>
          </p:nvSpPr>
          <p:spPr bwMode="auto">
            <a:xfrm flipH="1" flipV="1">
              <a:off x="3352800" y="2794000"/>
              <a:ext cx="127000" cy="381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51" name="Line 2075"/>
            <p:cNvSpPr>
              <a:spLocks noChangeShapeType="1"/>
            </p:cNvSpPr>
            <p:nvPr/>
          </p:nvSpPr>
          <p:spPr bwMode="auto">
            <a:xfrm flipH="1" flipV="1">
              <a:off x="3098800" y="2717800"/>
              <a:ext cx="127000" cy="381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52" name="Line 2076"/>
            <p:cNvSpPr>
              <a:spLocks noChangeShapeType="1"/>
            </p:cNvSpPr>
            <p:nvPr/>
          </p:nvSpPr>
          <p:spPr bwMode="auto">
            <a:xfrm flipH="1" flipV="1">
              <a:off x="2844800" y="2654300"/>
              <a:ext cx="127000" cy="381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53" name="Oval 152"/>
            <p:cNvSpPr>
              <a:spLocks noChangeArrowheads="1"/>
            </p:cNvSpPr>
            <p:nvPr/>
          </p:nvSpPr>
          <p:spPr bwMode="auto">
            <a:xfrm>
              <a:off x="5505450" y="3371850"/>
              <a:ext cx="38100" cy="63500"/>
            </a:xfrm>
            <a:prstGeom prst="ellipse">
              <a:avLst/>
            </a:prstGeom>
            <a:solidFill>
              <a:srgbClr val="FFFF00"/>
            </a:solidFill>
            <a:ln w="12700">
              <a:solidFill>
                <a:srgbClr val="FFFF00"/>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54" name="Freeform 153"/>
            <p:cNvSpPr>
              <a:spLocks/>
            </p:cNvSpPr>
            <p:nvPr/>
          </p:nvSpPr>
          <p:spPr bwMode="auto">
            <a:xfrm>
              <a:off x="3200400" y="1625600"/>
              <a:ext cx="279400" cy="101600"/>
            </a:xfrm>
            <a:custGeom>
              <a:avLst/>
              <a:gdLst/>
              <a:ahLst/>
              <a:cxnLst>
                <a:cxn ang="0">
                  <a:pos x="176" y="64"/>
                </a:cxn>
                <a:cxn ang="0">
                  <a:pos x="176" y="40"/>
                </a:cxn>
                <a:cxn ang="0">
                  <a:pos x="168" y="32"/>
                </a:cxn>
                <a:cxn ang="0">
                  <a:pos x="168" y="24"/>
                </a:cxn>
                <a:cxn ang="0">
                  <a:pos x="160" y="24"/>
                </a:cxn>
                <a:cxn ang="0">
                  <a:pos x="152" y="24"/>
                </a:cxn>
                <a:cxn ang="0">
                  <a:pos x="136" y="32"/>
                </a:cxn>
                <a:cxn ang="0">
                  <a:pos x="120" y="48"/>
                </a:cxn>
                <a:cxn ang="0">
                  <a:pos x="104" y="48"/>
                </a:cxn>
                <a:cxn ang="0">
                  <a:pos x="96" y="40"/>
                </a:cxn>
                <a:cxn ang="0">
                  <a:pos x="80" y="16"/>
                </a:cxn>
                <a:cxn ang="0">
                  <a:pos x="72" y="8"/>
                </a:cxn>
                <a:cxn ang="0">
                  <a:pos x="56" y="0"/>
                </a:cxn>
                <a:cxn ang="0">
                  <a:pos x="40" y="0"/>
                </a:cxn>
                <a:cxn ang="0">
                  <a:pos x="24" y="8"/>
                </a:cxn>
                <a:cxn ang="0">
                  <a:pos x="0" y="8"/>
                </a:cxn>
              </a:cxnLst>
              <a:rect l="0" t="0" r="r" b="b"/>
              <a:pathLst>
                <a:path w="176" h="64">
                  <a:moveTo>
                    <a:pt x="176" y="64"/>
                  </a:moveTo>
                  <a:lnTo>
                    <a:pt x="176" y="40"/>
                  </a:lnTo>
                  <a:lnTo>
                    <a:pt x="168" y="32"/>
                  </a:lnTo>
                  <a:lnTo>
                    <a:pt x="168" y="24"/>
                  </a:lnTo>
                  <a:lnTo>
                    <a:pt x="160" y="24"/>
                  </a:lnTo>
                  <a:lnTo>
                    <a:pt x="152" y="24"/>
                  </a:lnTo>
                  <a:lnTo>
                    <a:pt x="136" y="32"/>
                  </a:lnTo>
                  <a:lnTo>
                    <a:pt x="120" y="48"/>
                  </a:lnTo>
                  <a:lnTo>
                    <a:pt x="104" y="48"/>
                  </a:lnTo>
                  <a:lnTo>
                    <a:pt x="96" y="40"/>
                  </a:lnTo>
                  <a:lnTo>
                    <a:pt x="80" y="16"/>
                  </a:lnTo>
                  <a:lnTo>
                    <a:pt x="72" y="8"/>
                  </a:lnTo>
                  <a:lnTo>
                    <a:pt x="56" y="0"/>
                  </a:lnTo>
                  <a:lnTo>
                    <a:pt x="40" y="0"/>
                  </a:lnTo>
                  <a:lnTo>
                    <a:pt x="24" y="8"/>
                  </a:lnTo>
                  <a:lnTo>
                    <a:pt x="0" y="8"/>
                  </a:lnTo>
                </a:path>
              </a:pathLst>
            </a:custGeom>
            <a:noFill/>
            <a:ln w="12700">
              <a:solidFill>
                <a:srgbClr val="FFFF00"/>
              </a:solidFill>
              <a:prstDash val="solid"/>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55" name="Freeform 154"/>
            <p:cNvSpPr>
              <a:spLocks/>
            </p:cNvSpPr>
            <p:nvPr/>
          </p:nvSpPr>
          <p:spPr bwMode="auto">
            <a:xfrm>
              <a:off x="3644900" y="1841500"/>
              <a:ext cx="279400" cy="127000"/>
            </a:xfrm>
            <a:custGeom>
              <a:avLst/>
              <a:gdLst/>
              <a:ahLst/>
              <a:cxnLst>
                <a:cxn ang="0">
                  <a:pos x="0" y="0"/>
                </a:cxn>
                <a:cxn ang="0">
                  <a:pos x="8" y="24"/>
                </a:cxn>
                <a:cxn ang="0">
                  <a:pos x="8" y="32"/>
                </a:cxn>
                <a:cxn ang="0">
                  <a:pos x="8" y="40"/>
                </a:cxn>
                <a:cxn ang="0">
                  <a:pos x="16" y="40"/>
                </a:cxn>
                <a:cxn ang="0">
                  <a:pos x="24" y="40"/>
                </a:cxn>
                <a:cxn ang="0">
                  <a:pos x="48" y="32"/>
                </a:cxn>
                <a:cxn ang="0">
                  <a:pos x="64" y="24"/>
                </a:cxn>
                <a:cxn ang="0">
                  <a:pos x="72" y="24"/>
                </a:cxn>
                <a:cxn ang="0">
                  <a:pos x="88" y="32"/>
                </a:cxn>
                <a:cxn ang="0">
                  <a:pos x="96" y="56"/>
                </a:cxn>
                <a:cxn ang="0">
                  <a:pos x="104" y="72"/>
                </a:cxn>
                <a:cxn ang="0">
                  <a:pos x="120" y="80"/>
                </a:cxn>
                <a:cxn ang="0">
                  <a:pos x="136" y="80"/>
                </a:cxn>
                <a:cxn ang="0">
                  <a:pos x="152" y="80"/>
                </a:cxn>
                <a:cxn ang="0">
                  <a:pos x="176" y="80"/>
                </a:cxn>
              </a:cxnLst>
              <a:rect l="0" t="0" r="r" b="b"/>
              <a:pathLst>
                <a:path w="176" h="80">
                  <a:moveTo>
                    <a:pt x="0" y="0"/>
                  </a:moveTo>
                  <a:lnTo>
                    <a:pt x="8" y="24"/>
                  </a:lnTo>
                  <a:lnTo>
                    <a:pt x="8" y="32"/>
                  </a:lnTo>
                  <a:lnTo>
                    <a:pt x="8" y="40"/>
                  </a:lnTo>
                  <a:lnTo>
                    <a:pt x="16" y="40"/>
                  </a:lnTo>
                  <a:lnTo>
                    <a:pt x="24" y="40"/>
                  </a:lnTo>
                  <a:lnTo>
                    <a:pt x="48" y="32"/>
                  </a:lnTo>
                  <a:lnTo>
                    <a:pt x="64" y="24"/>
                  </a:lnTo>
                  <a:lnTo>
                    <a:pt x="72" y="24"/>
                  </a:lnTo>
                  <a:lnTo>
                    <a:pt x="88" y="32"/>
                  </a:lnTo>
                  <a:lnTo>
                    <a:pt x="96" y="56"/>
                  </a:lnTo>
                  <a:lnTo>
                    <a:pt x="104" y="72"/>
                  </a:lnTo>
                  <a:lnTo>
                    <a:pt x="120" y="80"/>
                  </a:lnTo>
                  <a:lnTo>
                    <a:pt x="136" y="80"/>
                  </a:lnTo>
                  <a:lnTo>
                    <a:pt x="152" y="80"/>
                  </a:lnTo>
                  <a:lnTo>
                    <a:pt x="176" y="80"/>
                  </a:lnTo>
                </a:path>
              </a:pathLst>
            </a:custGeom>
            <a:noFill/>
            <a:ln w="12700">
              <a:solidFill>
                <a:srgbClr val="FFFF00"/>
              </a:solidFill>
              <a:prstDash val="solid"/>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56" name="Freeform 155"/>
            <p:cNvSpPr>
              <a:spLocks/>
            </p:cNvSpPr>
            <p:nvPr/>
          </p:nvSpPr>
          <p:spPr bwMode="auto">
            <a:xfrm>
              <a:off x="3568700" y="1854200"/>
              <a:ext cx="127000" cy="381000"/>
            </a:xfrm>
            <a:custGeom>
              <a:avLst/>
              <a:gdLst/>
              <a:ahLst/>
              <a:cxnLst>
                <a:cxn ang="0">
                  <a:pos x="16" y="0"/>
                </a:cxn>
                <a:cxn ang="0">
                  <a:pos x="8" y="16"/>
                </a:cxn>
                <a:cxn ang="0">
                  <a:pos x="0" y="32"/>
                </a:cxn>
                <a:cxn ang="0">
                  <a:pos x="8" y="48"/>
                </a:cxn>
                <a:cxn ang="0">
                  <a:pos x="24" y="64"/>
                </a:cxn>
                <a:cxn ang="0">
                  <a:pos x="40" y="80"/>
                </a:cxn>
                <a:cxn ang="0">
                  <a:pos x="48" y="88"/>
                </a:cxn>
                <a:cxn ang="0">
                  <a:pos x="48" y="112"/>
                </a:cxn>
                <a:cxn ang="0">
                  <a:pos x="48" y="136"/>
                </a:cxn>
                <a:cxn ang="0">
                  <a:pos x="48" y="152"/>
                </a:cxn>
                <a:cxn ang="0">
                  <a:pos x="48" y="176"/>
                </a:cxn>
                <a:cxn ang="0">
                  <a:pos x="56" y="192"/>
                </a:cxn>
                <a:cxn ang="0">
                  <a:pos x="72" y="208"/>
                </a:cxn>
                <a:cxn ang="0">
                  <a:pos x="80" y="240"/>
                </a:cxn>
              </a:cxnLst>
              <a:rect l="0" t="0" r="r" b="b"/>
              <a:pathLst>
                <a:path w="80" h="240">
                  <a:moveTo>
                    <a:pt x="16" y="0"/>
                  </a:moveTo>
                  <a:lnTo>
                    <a:pt x="8" y="16"/>
                  </a:lnTo>
                  <a:lnTo>
                    <a:pt x="0" y="32"/>
                  </a:lnTo>
                  <a:lnTo>
                    <a:pt x="8" y="48"/>
                  </a:lnTo>
                  <a:lnTo>
                    <a:pt x="24" y="64"/>
                  </a:lnTo>
                  <a:lnTo>
                    <a:pt x="40" y="80"/>
                  </a:lnTo>
                  <a:lnTo>
                    <a:pt x="48" y="88"/>
                  </a:lnTo>
                  <a:lnTo>
                    <a:pt x="48" y="112"/>
                  </a:lnTo>
                  <a:lnTo>
                    <a:pt x="48" y="136"/>
                  </a:lnTo>
                  <a:lnTo>
                    <a:pt x="48" y="152"/>
                  </a:lnTo>
                  <a:lnTo>
                    <a:pt x="48" y="176"/>
                  </a:lnTo>
                  <a:lnTo>
                    <a:pt x="56" y="192"/>
                  </a:lnTo>
                  <a:lnTo>
                    <a:pt x="72" y="208"/>
                  </a:lnTo>
                  <a:lnTo>
                    <a:pt x="80" y="240"/>
                  </a:lnTo>
                </a:path>
              </a:pathLst>
            </a:custGeom>
            <a:noFill/>
            <a:ln w="12700">
              <a:solidFill>
                <a:srgbClr val="FFFF00"/>
              </a:solidFill>
              <a:prstDash val="solid"/>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57" name="Freeform 156"/>
            <p:cNvSpPr>
              <a:spLocks/>
            </p:cNvSpPr>
            <p:nvPr/>
          </p:nvSpPr>
          <p:spPr bwMode="auto">
            <a:xfrm>
              <a:off x="3708400" y="1536700"/>
              <a:ext cx="254000" cy="241300"/>
            </a:xfrm>
            <a:custGeom>
              <a:avLst/>
              <a:gdLst/>
              <a:ahLst/>
              <a:cxnLst>
                <a:cxn ang="0">
                  <a:pos x="0" y="128"/>
                </a:cxn>
                <a:cxn ang="0">
                  <a:pos x="16" y="144"/>
                </a:cxn>
                <a:cxn ang="0">
                  <a:pos x="24" y="152"/>
                </a:cxn>
                <a:cxn ang="0">
                  <a:pos x="32" y="144"/>
                </a:cxn>
                <a:cxn ang="0">
                  <a:pos x="40" y="128"/>
                </a:cxn>
                <a:cxn ang="0">
                  <a:pos x="48" y="104"/>
                </a:cxn>
                <a:cxn ang="0">
                  <a:pos x="56" y="88"/>
                </a:cxn>
                <a:cxn ang="0">
                  <a:pos x="64" y="72"/>
                </a:cxn>
                <a:cxn ang="0">
                  <a:pos x="80" y="64"/>
                </a:cxn>
                <a:cxn ang="0">
                  <a:pos x="96" y="64"/>
                </a:cxn>
                <a:cxn ang="0">
                  <a:pos x="104" y="64"/>
                </a:cxn>
                <a:cxn ang="0">
                  <a:pos x="120" y="56"/>
                </a:cxn>
                <a:cxn ang="0">
                  <a:pos x="128" y="40"/>
                </a:cxn>
                <a:cxn ang="0">
                  <a:pos x="144" y="16"/>
                </a:cxn>
                <a:cxn ang="0">
                  <a:pos x="160" y="0"/>
                </a:cxn>
              </a:cxnLst>
              <a:rect l="0" t="0" r="r" b="b"/>
              <a:pathLst>
                <a:path w="160" h="152">
                  <a:moveTo>
                    <a:pt x="0" y="128"/>
                  </a:moveTo>
                  <a:lnTo>
                    <a:pt x="16" y="144"/>
                  </a:lnTo>
                  <a:lnTo>
                    <a:pt x="24" y="152"/>
                  </a:lnTo>
                  <a:lnTo>
                    <a:pt x="32" y="144"/>
                  </a:lnTo>
                  <a:lnTo>
                    <a:pt x="40" y="128"/>
                  </a:lnTo>
                  <a:lnTo>
                    <a:pt x="48" y="104"/>
                  </a:lnTo>
                  <a:lnTo>
                    <a:pt x="56" y="88"/>
                  </a:lnTo>
                  <a:lnTo>
                    <a:pt x="64" y="72"/>
                  </a:lnTo>
                  <a:lnTo>
                    <a:pt x="80" y="64"/>
                  </a:lnTo>
                  <a:lnTo>
                    <a:pt x="96" y="64"/>
                  </a:lnTo>
                  <a:lnTo>
                    <a:pt x="104" y="64"/>
                  </a:lnTo>
                  <a:lnTo>
                    <a:pt x="120" y="56"/>
                  </a:lnTo>
                  <a:lnTo>
                    <a:pt x="128" y="40"/>
                  </a:lnTo>
                  <a:lnTo>
                    <a:pt x="144" y="16"/>
                  </a:lnTo>
                  <a:lnTo>
                    <a:pt x="160" y="0"/>
                  </a:lnTo>
                </a:path>
              </a:pathLst>
            </a:custGeom>
            <a:noFill/>
            <a:ln w="12700">
              <a:solidFill>
                <a:srgbClr val="FFFF00"/>
              </a:solidFill>
              <a:prstDash val="solid"/>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58" name="Freeform 157"/>
            <p:cNvSpPr>
              <a:spLocks/>
            </p:cNvSpPr>
            <p:nvPr/>
          </p:nvSpPr>
          <p:spPr bwMode="auto">
            <a:xfrm>
              <a:off x="3263900" y="1778000"/>
              <a:ext cx="241300" cy="254000"/>
            </a:xfrm>
            <a:custGeom>
              <a:avLst/>
              <a:gdLst/>
              <a:ahLst/>
              <a:cxnLst>
                <a:cxn ang="0">
                  <a:pos x="152" y="16"/>
                </a:cxn>
                <a:cxn ang="0">
                  <a:pos x="136" y="0"/>
                </a:cxn>
                <a:cxn ang="0">
                  <a:pos x="128" y="0"/>
                </a:cxn>
                <a:cxn ang="0">
                  <a:pos x="120" y="0"/>
                </a:cxn>
                <a:cxn ang="0">
                  <a:pos x="120" y="8"/>
                </a:cxn>
                <a:cxn ang="0">
                  <a:pos x="112" y="16"/>
                </a:cxn>
                <a:cxn ang="0">
                  <a:pos x="104" y="40"/>
                </a:cxn>
                <a:cxn ang="0">
                  <a:pos x="96" y="64"/>
                </a:cxn>
                <a:cxn ang="0">
                  <a:pos x="88" y="80"/>
                </a:cxn>
                <a:cxn ang="0">
                  <a:pos x="80" y="80"/>
                </a:cxn>
                <a:cxn ang="0">
                  <a:pos x="64" y="80"/>
                </a:cxn>
                <a:cxn ang="0">
                  <a:pos x="48" y="88"/>
                </a:cxn>
                <a:cxn ang="0">
                  <a:pos x="32" y="96"/>
                </a:cxn>
                <a:cxn ang="0">
                  <a:pos x="24" y="112"/>
                </a:cxn>
                <a:cxn ang="0">
                  <a:pos x="16" y="136"/>
                </a:cxn>
                <a:cxn ang="0">
                  <a:pos x="0" y="160"/>
                </a:cxn>
              </a:cxnLst>
              <a:rect l="0" t="0" r="r" b="b"/>
              <a:pathLst>
                <a:path w="152" h="160">
                  <a:moveTo>
                    <a:pt x="152" y="16"/>
                  </a:moveTo>
                  <a:lnTo>
                    <a:pt x="136" y="0"/>
                  </a:lnTo>
                  <a:lnTo>
                    <a:pt x="128" y="0"/>
                  </a:lnTo>
                  <a:lnTo>
                    <a:pt x="120" y="0"/>
                  </a:lnTo>
                  <a:lnTo>
                    <a:pt x="120" y="8"/>
                  </a:lnTo>
                  <a:lnTo>
                    <a:pt x="112" y="16"/>
                  </a:lnTo>
                  <a:lnTo>
                    <a:pt x="104" y="40"/>
                  </a:lnTo>
                  <a:lnTo>
                    <a:pt x="96" y="64"/>
                  </a:lnTo>
                  <a:lnTo>
                    <a:pt x="88" y="80"/>
                  </a:lnTo>
                  <a:lnTo>
                    <a:pt x="80" y="80"/>
                  </a:lnTo>
                  <a:lnTo>
                    <a:pt x="64" y="80"/>
                  </a:lnTo>
                  <a:lnTo>
                    <a:pt x="48" y="88"/>
                  </a:lnTo>
                  <a:lnTo>
                    <a:pt x="32" y="96"/>
                  </a:lnTo>
                  <a:lnTo>
                    <a:pt x="24" y="112"/>
                  </a:lnTo>
                  <a:lnTo>
                    <a:pt x="16" y="136"/>
                  </a:lnTo>
                  <a:lnTo>
                    <a:pt x="0" y="160"/>
                  </a:lnTo>
                </a:path>
              </a:pathLst>
            </a:custGeom>
            <a:noFill/>
            <a:ln w="12700">
              <a:solidFill>
                <a:srgbClr val="FFFF00"/>
              </a:solidFill>
              <a:prstDash val="solid"/>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59" name="Freeform 158"/>
            <p:cNvSpPr>
              <a:spLocks/>
            </p:cNvSpPr>
            <p:nvPr/>
          </p:nvSpPr>
          <p:spPr bwMode="auto">
            <a:xfrm>
              <a:off x="3327400" y="1333500"/>
              <a:ext cx="215900" cy="292100"/>
            </a:xfrm>
            <a:custGeom>
              <a:avLst/>
              <a:gdLst/>
              <a:ahLst/>
              <a:cxnLst>
                <a:cxn ang="0">
                  <a:pos x="128" y="184"/>
                </a:cxn>
                <a:cxn ang="0">
                  <a:pos x="136" y="160"/>
                </a:cxn>
                <a:cxn ang="0">
                  <a:pos x="128" y="136"/>
                </a:cxn>
                <a:cxn ang="0">
                  <a:pos x="120" y="128"/>
                </a:cxn>
                <a:cxn ang="0">
                  <a:pos x="96" y="128"/>
                </a:cxn>
                <a:cxn ang="0">
                  <a:pos x="80" y="120"/>
                </a:cxn>
                <a:cxn ang="0">
                  <a:pos x="72" y="112"/>
                </a:cxn>
                <a:cxn ang="0">
                  <a:pos x="64" y="96"/>
                </a:cxn>
                <a:cxn ang="0">
                  <a:pos x="64" y="72"/>
                </a:cxn>
                <a:cxn ang="0">
                  <a:pos x="56" y="48"/>
                </a:cxn>
                <a:cxn ang="0">
                  <a:pos x="48" y="32"/>
                </a:cxn>
                <a:cxn ang="0">
                  <a:pos x="40" y="24"/>
                </a:cxn>
                <a:cxn ang="0">
                  <a:pos x="16" y="16"/>
                </a:cxn>
                <a:cxn ang="0">
                  <a:pos x="0" y="0"/>
                </a:cxn>
              </a:cxnLst>
              <a:rect l="0" t="0" r="r" b="b"/>
              <a:pathLst>
                <a:path w="136" h="184">
                  <a:moveTo>
                    <a:pt x="128" y="184"/>
                  </a:moveTo>
                  <a:lnTo>
                    <a:pt x="136" y="160"/>
                  </a:lnTo>
                  <a:lnTo>
                    <a:pt x="128" y="136"/>
                  </a:lnTo>
                  <a:lnTo>
                    <a:pt x="120" y="128"/>
                  </a:lnTo>
                  <a:lnTo>
                    <a:pt x="96" y="128"/>
                  </a:lnTo>
                  <a:lnTo>
                    <a:pt x="80" y="120"/>
                  </a:lnTo>
                  <a:lnTo>
                    <a:pt x="72" y="112"/>
                  </a:lnTo>
                  <a:lnTo>
                    <a:pt x="64" y="96"/>
                  </a:lnTo>
                  <a:lnTo>
                    <a:pt x="64" y="72"/>
                  </a:lnTo>
                  <a:lnTo>
                    <a:pt x="56" y="48"/>
                  </a:lnTo>
                  <a:lnTo>
                    <a:pt x="48" y="32"/>
                  </a:lnTo>
                  <a:lnTo>
                    <a:pt x="40" y="24"/>
                  </a:lnTo>
                  <a:lnTo>
                    <a:pt x="16" y="16"/>
                  </a:lnTo>
                  <a:lnTo>
                    <a:pt x="0" y="0"/>
                  </a:lnTo>
                </a:path>
              </a:pathLst>
            </a:custGeom>
            <a:noFill/>
            <a:ln w="12700">
              <a:solidFill>
                <a:srgbClr val="FFFF00"/>
              </a:solidFill>
              <a:prstDash val="solid"/>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60" name="Freeform 159"/>
            <p:cNvSpPr>
              <a:spLocks/>
            </p:cNvSpPr>
            <p:nvPr/>
          </p:nvSpPr>
          <p:spPr bwMode="auto">
            <a:xfrm>
              <a:off x="3632200" y="1219200"/>
              <a:ext cx="50800" cy="419100"/>
            </a:xfrm>
            <a:custGeom>
              <a:avLst/>
              <a:gdLst/>
              <a:ahLst/>
              <a:cxnLst>
                <a:cxn ang="0">
                  <a:pos x="0" y="264"/>
                </a:cxn>
                <a:cxn ang="0">
                  <a:pos x="16" y="248"/>
                </a:cxn>
                <a:cxn ang="0">
                  <a:pos x="32" y="240"/>
                </a:cxn>
                <a:cxn ang="0">
                  <a:pos x="24" y="216"/>
                </a:cxn>
                <a:cxn ang="0">
                  <a:pos x="8" y="192"/>
                </a:cxn>
                <a:cxn ang="0">
                  <a:pos x="0" y="176"/>
                </a:cxn>
                <a:cxn ang="0">
                  <a:pos x="0" y="160"/>
                </a:cxn>
                <a:cxn ang="0">
                  <a:pos x="0" y="136"/>
                </a:cxn>
                <a:cxn ang="0">
                  <a:pos x="8" y="120"/>
                </a:cxn>
                <a:cxn ang="0">
                  <a:pos x="16" y="104"/>
                </a:cxn>
                <a:cxn ang="0">
                  <a:pos x="16" y="80"/>
                </a:cxn>
                <a:cxn ang="0">
                  <a:pos x="16" y="64"/>
                </a:cxn>
                <a:cxn ang="0">
                  <a:pos x="8" y="32"/>
                </a:cxn>
                <a:cxn ang="0">
                  <a:pos x="0" y="0"/>
                </a:cxn>
              </a:cxnLst>
              <a:rect l="0" t="0" r="r" b="b"/>
              <a:pathLst>
                <a:path w="32" h="264">
                  <a:moveTo>
                    <a:pt x="0" y="264"/>
                  </a:moveTo>
                  <a:lnTo>
                    <a:pt x="16" y="248"/>
                  </a:lnTo>
                  <a:lnTo>
                    <a:pt x="32" y="240"/>
                  </a:lnTo>
                  <a:lnTo>
                    <a:pt x="24" y="216"/>
                  </a:lnTo>
                  <a:lnTo>
                    <a:pt x="8" y="192"/>
                  </a:lnTo>
                  <a:lnTo>
                    <a:pt x="0" y="176"/>
                  </a:lnTo>
                  <a:lnTo>
                    <a:pt x="0" y="160"/>
                  </a:lnTo>
                  <a:lnTo>
                    <a:pt x="0" y="136"/>
                  </a:lnTo>
                  <a:lnTo>
                    <a:pt x="8" y="120"/>
                  </a:lnTo>
                  <a:lnTo>
                    <a:pt x="16" y="104"/>
                  </a:lnTo>
                  <a:lnTo>
                    <a:pt x="16" y="80"/>
                  </a:lnTo>
                  <a:lnTo>
                    <a:pt x="16" y="64"/>
                  </a:lnTo>
                  <a:lnTo>
                    <a:pt x="8" y="32"/>
                  </a:lnTo>
                  <a:lnTo>
                    <a:pt x="0" y="0"/>
                  </a:lnTo>
                </a:path>
              </a:pathLst>
            </a:custGeom>
            <a:noFill/>
            <a:ln w="12700">
              <a:solidFill>
                <a:srgbClr val="FFFF00"/>
              </a:solidFill>
              <a:prstDash val="solid"/>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pic>
          <p:nvPicPr>
            <p:cNvPr id="161" name="Picture 160"/>
            <p:cNvPicPr>
              <a:picLocks noChangeAspect="1" noChangeArrowheads="1"/>
            </p:cNvPicPr>
            <p:nvPr/>
          </p:nvPicPr>
          <p:blipFill>
            <a:blip r:embed="rId4"/>
            <a:srcRect/>
            <a:stretch>
              <a:fillRect/>
            </a:stretch>
          </p:blipFill>
          <p:spPr bwMode="auto">
            <a:xfrm>
              <a:off x="2641600" y="2616200"/>
              <a:ext cx="749300" cy="444500"/>
            </a:xfrm>
            <a:prstGeom prst="rect">
              <a:avLst/>
            </a:prstGeom>
            <a:noFill/>
            <a:ln w="9525">
              <a:noFill/>
              <a:miter lim="800000"/>
              <a:headEnd/>
              <a:tailEnd/>
            </a:ln>
          </p:spPr>
        </p:pic>
        <p:pic>
          <p:nvPicPr>
            <p:cNvPr id="162" name="Picture 161"/>
            <p:cNvPicPr>
              <a:picLocks noChangeAspect="1" noChangeArrowheads="1"/>
            </p:cNvPicPr>
            <p:nvPr/>
          </p:nvPicPr>
          <p:blipFill>
            <a:blip r:embed="rId5"/>
            <a:srcRect/>
            <a:stretch>
              <a:fillRect/>
            </a:stretch>
          </p:blipFill>
          <p:spPr bwMode="auto">
            <a:xfrm>
              <a:off x="2641600" y="2616200"/>
              <a:ext cx="749300" cy="444500"/>
            </a:xfrm>
            <a:prstGeom prst="rect">
              <a:avLst/>
            </a:prstGeom>
            <a:noFill/>
            <a:ln w="9525">
              <a:noFill/>
              <a:miter lim="800000"/>
              <a:headEnd/>
              <a:tailEnd/>
            </a:ln>
          </p:spPr>
        </p:pic>
        <p:sp>
          <p:nvSpPr>
            <p:cNvPr id="163" name="Arc 2087"/>
            <p:cNvSpPr>
              <a:spLocks/>
            </p:cNvSpPr>
            <p:nvPr/>
          </p:nvSpPr>
          <p:spPr bwMode="auto">
            <a:xfrm>
              <a:off x="6121400" y="2838450"/>
              <a:ext cx="730250" cy="12763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64" name="Arc 2088"/>
            <p:cNvSpPr>
              <a:spLocks/>
            </p:cNvSpPr>
            <p:nvPr/>
          </p:nvSpPr>
          <p:spPr bwMode="auto">
            <a:xfrm>
              <a:off x="5448300" y="2686050"/>
              <a:ext cx="1414463" cy="1504950"/>
            </a:xfrm>
            <a:custGeom>
              <a:avLst/>
              <a:gdLst>
                <a:gd name="G0" fmla="+- 0 0 0"/>
                <a:gd name="G1" fmla="+- 21600 0 0"/>
                <a:gd name="G2" fmla="+- 21600 0 0"/>
                <a:gd name="T0" fmla="*/ 0 w 21572"/>
                <a:gd name="T1" fmla="*/ 0 h 21600"/>
                <a:gd name="T2" fmla="*/ 21572 w 21572"/>
                <a:gd name="T3" fmla="*/ 20503 h 21600"/>
                <a:gd name="T4" fmla="*/ 0 w 21572"/>
                <a:gd name="T5" fmla="*/ 21600 h 21600"/>
              </a:gdLst>
              <a:ahLst/>
              <a:cxnLst>
                <a:cxn ang="0">
                  <a:pos x="T0" y="T1"/>
                </a:cxn>
                <a:cxn ang="0">
                  <a:pos x="T2" y="T3"/>
                </a:cxn>
                <a:cxn ang="0">
                  <a:pos x="T4" y="T5"/>
                </a:cxn>
              </a:cxnLst>
              <a:rect l="0" t="0" r="r" b="b"/>
              <a:pathLst>
                <a:path w="21572" h="21600" fill="none" extrusionOk="0">
                  <a:moveTo>
                    <a:pt x="-1" y="0"/>
                  </a:moveTo>
                  <a:cubicBezTo>
                    <a:pt x="11502" y="0"/>
                    <a:pt x="20987" y="9014"/>
                    <a:pt x="21572" y="20502"/>
                  </a:cubicBezTo>
                </a:path>
                <a:path w="21572" h="21600" stroke="0" extrusionOk="0">
                  <a:moveTo>
                    <a:pt x="-1" y="0"/>
                  </a:moveTo>
                  <a:cubicBezTo>
                    <a:pt x="11502" y="0"/>
                    <a:pt x="20987" y="9014"/>
                    <a:pt x="21572" y="20502"/>
                  </a:cubicBezTo>
                  <a:lnTo>
                    <a:pt x="0" y="21600"/>
                  </a:lnTo>
                  <a:close/>
                </a:path>
              </a:pathLst>
            </a:cu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65" name="Arc 2089"/>
            <p:cNvSpPr>
              <a:spLocks/>
            </p:cNvSpPr>
            <p:nvPr/>
          </p:nvSpPr>
          <p:spPr bwMode="auto">
            <a:xfrm>
              <a:off x="5448300" y="3587750"/>
              <a:ext cx="1416050" cy="539750"/>
            </a:xfrm>
            <a:custGeom>
              <a:avLst/>
              <a:gdLst>
                <a:gd name="G0" fmla="+- 0 0 0"/>
                <a:gd name="G1" fmla="+- 21600 0 0"/>
                <a:gd name="G2" fmla="+- 21600 0 0"/>
                <a:gd name="T0" fmla="*/ 0 w 21594"/>
                <a:gd name="T1" fmla="*/ 0 h 21600"/>
                <a:gd name="T2" fmla="*/ 21594 w 21594"/>
                <a:gd name="T3" fmla="*/ 21090 h 21600"/>
                <a:gd name="T4" fmla="*/ 0 w 21594"/>
                <a:gd name="T5" fmla="*/ 21600 h 21600"/>
              </a:gdLst>
              <a:ahLst/>
              <a:cxnLst>
                <a:cxn ang="0">
                  <a:pos x="T0" y="T1"/>
                </a:cxn>
                <a:cxn ang="0">
                  <a:pos x="T2" y="T3"/>
                </a:cxn>
                <a:cxn ang="0">
                  <a:pos x="T4" y="T5"/>
                </a:cxn>
              </a:cxnLst>
              <a:rect l="0" t="0" r="r" b="b"/>
              <a:pathLst>
                <a:path w="21594" h="21600" fill="none" extrusionOk="0">
                  <a:moveTo>
                    <a:pt x="-1" y="0"/>
                  </a:moveTo>
                  <a:cubicBezTo>
                    <a:pt x="11730" y="0"/>
                    <a:pt x="21317" y="9362"/>
                    <a:pt x="21593" y="21090"/>
                  </a:cubicBezTo>
                </a:path>
                <a:path w="21594" h="21600" stroke="0" extrusionOk="0">
                  <a:moveTo>
                    <a:pt x="-1" y="0"/>
                  </a:moveTo>
                  <a:cubicBezTo>
                    <a:pt x="11730" y="0"/>
                    <a:pt x="21317" y="9362"/>
                    <a:pt x="21593" y="21090"/>
                  </a:cubicBezTo>
                  <a:lnTo>
                    <a:pt x="0" y="21600"/>
                  </a:lnTo>
                  <a:close/>
                </a:path>
              </a:pathLst>
            </a:cu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66" name="Arc 2090"/>
            <p:cNvSpPr>
              <a:spLocks/>
            </p:cNvSpPr>
            <p:nvPr/>
          </p:nvSpPr>
          <p:spPr bwMode="auto">
            <a:xfrm>
              <a:off x="6121400" y="3384550"/>
              <a:ext cx="741363" cy="755650"/>
            </a:xfrm>
            <a:custGeom>
              <a:avLst/>
              <a:gdLst>
                <a:gd name="G0" fmla="+- 0 0 0"/>
                <a:gd name="G1" fmla="+- 21600 0 0"/>
                <a:gd name="G2" fmla="+- 21600 0 0"/>
                <a:gd name="T0" fmla="*/ 0 w 21572"/>
                <a:gd name="T1" fmla="*/ 0 h 21600"/>
                <a:gd name="T2" fmla="*/ 21572 w 21572"/>
                <a:gd name="T3" fmla="*/ 20507 h 21600"/>
                <a:gd name="T4" fmla="*/ 0 w 21572"/>
                <a:gd name="T5" fmla="*/ 21600 h 21600"/>
              </a:gdLst>
              <a:ahLst/>
              <a:cxnLst>
                <a:cxn ang="0">
                  <a:pos x="T0" y="T1"/>
                </a:cxn>
                <a:cxn ang="0">
                  <a:pos x="T2" y="T3"/>
                </a:cxn>
                <a:cxn ang="0">
                  <a:pos x="T4" y="T5"/>
                </a:cxn>
              </a:cxnLst>
              <a:rect l="0" t="0" r="r" b="b"/>
              <a:pathLst>
                <a:path w="21572" h="21600" fill="none" extrusionOk="0">
                  <a:moveTo>
                    <a:pt x="-1" y="0"/>
                  </a:moveTo>
                  <a:cubicBezTo>
                    <a:pt x="11504" y="0"/>
                    <a:pt x="20990" y="9017"/>
                    <a:pt x="21572" y="20506"/>
                  </a:cubicBezTo>
                </a:path>
                <a:path w="21572" h="21600" stroke="0" extrusionOk="0">
                  <a:moveTo>
                    <a:pt x="-1" y="0"/>
                  </a:moveTo>
                  <a:cubicBezTo>
                    <a:pt x="11504" y="0"/>
                    <a:pt x="20990" y="9017"/>
                    <a:pt x="21572" y="20506"/>
                  </a:cubicBezTo>
                  <a:lnTo>
                    <a:pt x="0" y="21600"/>
                  </a:lnTo>
                  <a:close/>
                </a:path>
              </a:pathLst>
            </a:cu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67" name="Rectangle 166"/>
            <p:cNvSpPr>
              <a:spLocks noChangeArrowheads="1"/>
            </p:cNvSpPr>
            <p:nvPr/>
          </p:nvSpPr>
          <p:spPr bwMode="auto">
            <a:xfrm>
              <a:off x="4064000" y="13589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L</a:t>
              </a:r>
              <a:endParaRPr lang="en-US">
                <a:solidFill>
                  <a:srgbClr val="002060"/>
                </a:solidFill>
              </a:endParaRPr>
            </a:p>
          </p:txBody>
        </p:sp>
        <p:sp>
          <p:nvSpPr>
            <p:cNvPr id="168" name="Rectangle 167"/>
            <p:cNvSpPr>
              <a:spLocks noChangeArrowheads="1"/>
            </p:cNvSpPr>
            <p:nvPr/>
          </p:nvSpPr>
          <p:spPr bwMode="auto">
            <a:xfrm>
              <a:off x="4178300" y="1358900"/>
              <a:ext cx="4969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i</a:t>
              </a:r>
              <a:endParaRPr lang="en-US">
                <a:solidFill>
                  <a:srgbClr val="002060"/>
                </a:solidFill>
              </a:endParaRPr>
            </a:p>
          </p:txBody>
        </p:sp>
        <p:sp>
          <p:nvSpPr>
            <p:cNvPr id="169" name="Rectangle 168"/>
            <p:cNvSpPr>
              <a:spLocks noChangeArrowheads="1"/>
            </p:cNvSpPr>
            <p:nvPr/>
          </p:nvSpPr>
          <p:spPr bwMode="auto">
            <a:xfrm>
              <a:off x="4229100" y="13589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g</a:t>
              </a:r>
              <a:endParaRPr lang="en-US">
                <a:solidFill>
                  <a:srgbClr val="002060"/>
                </a:solidFill>
              </a:endParaRPr>
            </a:p>
          </p:txBody>
        </p:sp>
        <p:sp>
          <p:nvSpPr>
            <p:cNvPr id="170" name="Rectangle 169"/>
            <p:cNvSpPr>
              <a:spLocks noChangeArrowheads="1"/>
            </p:cNvSpPr>
            <p:nvPr/>
          </p:nvSpPr>
          <p:spPr bwMode="auto">
            <a:xfrm>
              <a:off x="4343400" y="13589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h</a:t>
              </a:r>
              <a:endParaRPr lang="en-US">
                <a:solidFill>
                  <a:srgbClr val="002060"/>
                </a:solidFill>
              </a:endParaRPr>
            </a:p>
          </p:txBody>
        </p:sp>
        <p:sp>
          <p:nvSpPr>
            <p:cNvPr id="171" name="Rectangle 170"/>
            <p:cNvSpPr>
              <a:spLocks noChangeArrowheads="1"/>
            </p:cNvSpPr>
            <p:nvPr/>
          </p:nvSpPr>
          <p:spPr bwMode="auto">
            <a:xfrm>
              <a:off x="4445000" y="1358900"/>
              <a:ext cx="59312"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t</a:t>
              </a:r>
              <a:endParaRPr lang="en-US">
                <a:solidFill>
                  <a:srgbClr val="002060"/>
                </a:solidFill>
              </a:endParaRPr>
            </a:p>
          </p:txBody>
        </p:sp>
        <p:sp>
          <p:nvSpPr>
            <p:cNvPr id="172" name="Rectangle 171"/>
            <p:cNvSpPr>
              <a:spLocks noChangeArrowheads="1"/>
            </p:cNvSpPr>
            <p:nvPr/>
          </p:nvSpPr>
          <p:spPr bwMode="auto">
            <a:xfrm>
              <a:off x="4508500" y="1358900"/>
              <a:ext cx="4969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73" name="Rectangle 172"/>
            <p:cNvSpPr>
              <a:spLocks noChangeArrowheads="1"/>
            </p:cNvSpPr>
            <p:nvPr/>
          </p:nvSpPr>
          <p:spPr bwMode="auto">
            <a:xfrm>
              <a:off x="4559300" y="1358900"/>
              <a:ext cx="59312"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a:t>
              </a:r>
              <a:endParaRPr lang="en-US">
                <a:solidFill>
                  <a:srgbClr val="002060"/>
                </a:solidFill>
              </a:endParaRPr>
            </a:p>
          </p:txBody>
        </p:sp>
        <p:sp>
          <p:nvSpPr>
            <p:cNvPr id="174" name="Rectangle 173"/>
            <p:cNvSpPr>
              <a:spLocks noChangeArrowheads="1"/>
            </p:cNvSpPr>
            <p:nvPr/>
          </p:nvSpPr>
          <p:spPr bwMode="auto">
            <a:xfrm>
              <a:off x="4622800" y="1358900"/>
              <a:ext cx="12022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E</a:t>
              </a:r>
              <a:endParaRPr lang="en-US">
                <a:solidFill>
                  <a:srgbClr val="002060"/>
                </a:solidFill>
              </a:endParaRPr>
            </a:p>
          </p:txBody>
        </p:sp>
        <p:sp>
          <p:nvSpPr>
            <p:cNvPr id="175" name="Rectangle 174"/>
            <p:cNvSpPr>
              <a:spLocks noChangeArrowheads="1"/>
            </p:cNvSpPr>
            <p:nvPr/>
          </p:nvSpPr>
          <p:spPr bwMode="auto">
            <a:xfrm>
              <a:off x="4749800" y="13589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n</a:t>
              </a:r>
              <a:endParaRPr lang="en-US">
                <a:solidFill>
                  <a:srgbClr val="002060"/>
                </a:solidFill>
              </a:endParaRPr>
            </a:p>
          </p:txBody>
        </p:sp>
        <p:sp>
          <p:nvSpPr>
            <p:cNvPr id="176" name="Rectangle 175"/>
            <p:cNvSpPr>
              <a:spLocks noChangeArrowheads="1"/>
            </p:cNvSpPr>
            <p:nvPr/>
          </p:nvSpPr>
          <p:spPr bwMode="auto">
            <a:xfrm>
              <a:off x="4851400" y="1358900"/>
              <a:ext cx="9938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dirty="0">
                  <a:solidFill>
                    <a:srgbClr val="002060"/>
                  </a:solidFill>
                </a:rPr>
                <a:t>e</a:t>
              </a:r>
              <a:endParaRPr lang="en-US" dirty="0">
                <a:solidFill>
                  <a:srgbClr val="002060"/>
                </a:solidFill>
              </a:endParaRPr>
            </a:p>
          </p:txBody>
        </p:sp>
        <p:sp>
          <p:nvSpPr>
            <p:cNvPr id="177" name="Rectangle 176"/>
            <p:cNvSpPr>
              <a:spLocks noChangeArrowheads="1"/>
            </p:cNvSpPr>
            <p:nvPr/>
          </p:nvSpPr>
          <p:spPr bwMode="auto">
            <a:xfrm>
              <a:off x="4953000" y="1358900"/>
              <a:ext cx="70532"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r</a:t>
              </a:r>
              <a:endParaRPr lang="en-US">
                <a:solidFill>
                  <a:srgbClr val="002060"/>
                </a:solidFill>
              </a:endParaRPr>
            </a:p>
          </p:txBody>
        </p:sp>
        <p:sp>
          <p:nvSpPr>
            <p:cNvPr id="178" name="Rectangle 177"/>
            <p:cNvSpPr>
              <a:spLocks noChangeArrowheads="1"/>
            </p:cNvSpPr>
            <p:nvPr/>
          </p:nvSpPr>
          <p:spPr bwMode="auto">
            <a:xfrm>
              <a:off x="5029200" y="13589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g</a:t>
              </a:r>
              <a:endParaRPr lang="en-US">
                <a:solidFill>
                  <a:srgbClr val="002060"/>
                </a:solidFill>
              </a:endParaRPr>
            </a:p>
          </p:txBody>
        </p:sp>
        <p:sp>
          <p:nvSpPr>
            <p:cNvPr id="179" name="Rectangle 178"/>
            <p:cNvSpPr>
              <a:spLocks noChangeArrowheads="1"/>
            </p:cNvSpPr>
            <p:nvPr/>
          </p:nvSpPr>
          <p:spPr bwMode="auto">
            <a:xfrm>
              <a:off x="5143500" y="1358900"/>
              <a:ext cx="9938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y</a:t>
              </a:r>
              <a:endParaRPr lang="en-US">
                <a:solidFill>
                  <a:srgbClr val="002060"/>
                </a:solidFill>
              </a:endParaRPr>
            </a:p>
          </p:txBody>
        </p:sp>
        <p:sp>
          <p:nvSpPr>
            <p:cNvPr id="180" name="Rectangle 179"/>
            <p:cNvSpPr>
              <a:spLocks noChangeArrowheads="1"/>
            </p:cNvSpPr>
            <p:nvPr/>
          </p:nvSpPr>
          <p:spPr bwMode="auto">
            <a:xfrm>
              <a:off x="5245100" y="1358900"/>
              <a:ext cx="59312"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a:t>
              </a:r>
              <a:endParaRPr lang="en-US">
                <a:solidFill>
                  <a:srgbClr val="002060"/>
                </a:solidFill>
              </a:endParaRPr>
            </a:p>
          </p:txBody>
        </p:sp>
        <p:sp>
          <p:nvSpPr>
            <p:cNvPr id="181" name="Rectangle 180"/>
            <p:cNvSpPr>
              <a:spLocks noChangeArrowheads="1"/>
            </p:cNvSpPr>
            <p:nvPr/>
          </p:nvSpPr>
          <p:spPr bwMode="auto">
            <a:xfrm>
              <a:off x="5295900" y="1358900"/>
              <a:ext cx="4969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182" name="Rectangle 181"/>
            <p:cNvSpPr>
              <a:spLocks noChangeArrowheads="1"/>
            </p:cNvSpPr>
            <p:nvPr/>
          </p:nvSpPr>
          <p:spPr bwMode="auto">
            <a:xfrm>
              <a:off x="5346700" y="1358900"/>
              <a:ext cx="12022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S</a:t>
              </a:r>
              <a:endParaRPr lang="en-US">
                <a:solidFill>
                  <a:srgbClr val="002060"/>
                </a:solidFill>
              </a:endParaRPr>
            </a:p>
          </p:txBody>
        </p:sp>
        <p:sp>
          <p:nvSpPr>
            <p:cNvPr id="183" name="Rectangle 182"/>
            <p:cNvSpPr>
              <a:spLocks noChangeArrowheads="1"/>
            </p:cNvSpPr>
            <p:nvPr/>
          </p:nvSpPr>
          <p:spPr bwMode="auto">
            <a:xfrm>
              <a:off x="5473700" y="13589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o</a:t>
              </a:r>
              <a:endParaRPr lang="en-US">
                <a:solidFill>
                  <a:srgbClr val="002060"/>
                </a:solidFill>
              </a:endParaRPr>
            </a:p>
          </p:txBody>
        </p:sp>
        <p:sp>
          <p:nvSpPr>
            <p:cNvPr id="184" name="Rectangle 183"/>
            <p:cNvSpPr>
              <a:spLocks noChangeArrowheads="1"/>
            </p:cNvSpPr>
            <p:nvPr/>
          </p:nvSpPr>
          <p:spPr bwMode="auto">
            <a:xfrm>
              <a:off x="5588000" y="13589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u</a:t>
              </a:r>
              <a:endParaRPr lang="en-US">
                <a:solidFill>
                  <a:srgbClr val="002060"/>
                </a:solidFill>
              </a:endParaRPr>
            </a:p>
          </p:txBody>
        </p:sp>
        <p:sp>
          <p:nvSpPr>
            <p:cNvPr id="185" name="Rectangle 184"/>
            <p:cNvSpPr>
              <a:spLocks noChangeArrowheads="1"/>
            </p:cNvSpPr>
            <p:nvPr/>
          </p:nvSpPr>
          <p:spPr bwMode="auto">
            <a:xfrm>
              <a:off x="5702300" y="1358900"/>
              <a:ext cx="70532"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r</a:t>
              </a:r>
              <a:endParaRPr lang="en-US">
                <a:solidFill>
                  <a:srgbClr val="002060"/>
                </a:solidFill>
              </a:endParaRPr>
            </a:p>
          </p:txBody>
        </p:sp>
        <p:sp>
          <p:nvSpPr>
            <p:cNvPr id="186" name="Rectangle 185"/>
            <p:cNvSpPr>
              <a:spLocks noChangeArrowheads="1"/>
            </p:cNvSpPr>
            <p:nvPr/>
          </p:nvSpPr>
          <p:spPr bwMode="auto">
            <a:xfrm>
              <a:off x="5765800" y="1358900"/>
              <a:ext cx="9938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c</a:t>
              </a:r>
              <a:endParaRPr lang="en-US">
                <a:solidFill>
                  <a:srgbClr val="002060"/>
                </a:solidFill>
              </a:endParaRPr>
            </a:p>
          </p:txBody>
        </p:sp>
        <p:sp>
          <p:nvSpPr>
            <p:cNvPr id="187" name="Rectangle 186"/>
            <p:cNvSpPr>
              <a:spLocks noChangeArrowheads="1"/>
            </p:cNvSpPr>
            <p:nvPr/>
          </p:nvSpPr>
          <p:spPr bwMode="auto">
            <a:xfrm>
              <a:off x="5867400" y="1358900"/>
              <a:ext cx="9938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e</a:t>
              </a:r>
              <a:endParaRPr lang="en-US">
                <a:solidFill>
                  <a:srgbClr val="002060"/>
                </a:solidFill>
              </a:endParaRPr>
            </a:p>
          </p:txBody>
        </p:sp>
        <p:sp>
          <p:nvSpPr>
            <p:cNvPr id="188" name="Rectangle 187"/>
            <p:cNvSpPr>
              <a:spLocks noChangeArrowheads="1"/>
            </p:cNvSpPr>
            <p:nvPr/>
          </p:nvSpPr>
          <p:spPr bwMode="auto">
            <a:xfrm>
              <a:off x="2374900" y="2095500"/>
              <a:ext cx="12022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S</a:t>
              </a:r>
              <a:endParaRPr lang="en-US">
                <a:solidFill>
                  <a:srgbClr val="002060"/>
                </a:solidFill>
              </a:endParaRPr>
            </a:p>
          </p:txBody>
        </p:sp>
        <p:sp>
          <p:nvSpPr>
            <p:cNvPr id="189" name="Rectangle 188"/>
            <p:cNvSpPr>
              <a:spLocks noChangeArrowheads="1"/>
            </p:cNvSpPr>
            <p:nvPr/>
          </p:nvSpPr>
          <p:spPr bwMode="auto">
            <a:xfrm>
              <a:off x="2501900" y="20955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u</a:t>
              </a:r>
              <a:endParaRPr lang="en-US">
                <a:solidFill>
                  <a:srgbClr val="002060"/>
                </a:solidFill>
              </a:endParaRPr>
            </a:p>
          </p:txBody>
        </p:sp>
        <p:sp>
          <p:nvSpPr>
            <p:cNvPr id="190" name="Rectangle 189"/>
            <p:cNvSpPr>
              <a:spLocks noChangeArrowheads="1"/>
            </p:cNvSpPr>
            <p:nvPr/>
          </p:nvSpPr>
          <p:spPr bwMode="auto">
            <a:xfrm>
              <a:off x="2603500" y="2095500"/>
              <a:ext cx="70532"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r</a:t>
              </a:r>
              <a:endParaRPr lang="en-US">
                <a:solidFill>
                  <a:srgbClr val="002060"/>
                </a:solidFill>
              </a:endParaRPr>
            </a:p>
          </p:txBody>
        </p:sp>
        <p:sp>
          <p:nvSpPr>
            <p:cNvPr id="191" name="Rectangle 190"/>
            <p:cNvSpPr>
              <a:spLocks noChangeArrowheads="1"/>
            </p:cNvSpPr>
            <p:nvPr/>
          </p:nvSpPr>
          <p:spPr bwMode="auto">
            <a:xfrm>
              <a:off x="2679700" y="2095500"/>
              <a:ext cx="59312"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f</a:t>
              </a:r>
              <a:endParaRPr lang="en-US">
                <a:solidFill>
                  <a:srgbClr val="002060"/>
                </a:solidFill>
              </a:endParaRPr>
            </a:p>
          </p:txBody>
        </p:sp>
        <p:sp>
          <p:nvSpPr>
            <p:cNvPr id="192" name="Rectangle 191"/>
            <p:cNvSpPr>
              <a:spLocks noChangeArrowheads="1"/>
            </p:cNvSpPr>
            <p:nvPr/>
          </p:nvSpPr>
          <p:spPr bwMode="auto">
            <a:xfrm>
              <a:off x="2743200" y="2095500"/>
              <a:ext cx="9938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a</a:t>
              </a:r>
              <a:endParaRPr lang="en-US">
                <a:solidFill>
                  <a:srgbClr val="002060"/>
                </a:solidFill>
              </a:endParaRPr>
            </a:p>
          </p:txBody>
        </p:sp>
        <p:sp>
          <p:nvSpPr>
            <p:cNvPr id="193" name="Rectangle 192"/>
            <p:cNvSpPr>
              <a:spLocks noChangeArrowheads="1"/>
            </p:cNvSpPr>
            <p:nvPr/>
          </p:nvSpPr>
          <p:spPr bwMode="auto">
            <a:xfrm>
              <a:off x="2844800" y="2095500"/>
              <a:ext cx="9938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c</a:t>
              </a:r>
              <a:endParaRPr lang="en-US">
                <a:solidFill>
                  <a:srgbClr val="002060"/>
                </a:solidFill>
              </a:endParaRPr>
            </a:p>
          </p:txBody>
        </p:sp>
        <p:sp>
          <p:nvSpPr>
            <p:cNvPr id="194" name="Rectangle 193"/>
            <p:cNvSpPr>
              <a:spLocks noChangeArrowheads="1"/>
            </p:cNvSpPr>
            <p:nvPr/>
          </p:nvSpPr>
          <p:spPr bwMode="auto">
            <a:xfrm>
              <a:off x="2946400" y="2095500"/>
              <a:ext cx="9938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e</a:t>
              </a:r>
              <a:endParaRPr lang="en-US">
                <a:solidFill>
                  <a:srgbClr val="002060"/>
                </a:solidFill>
              </a:endParaRPr>
            </a:p>
          </p:txBody>
        </p:sp>
        <p:sp>
          <p:nvSpPr>
            <p:cNvPr id="195" name="Rectangle 194"/>
            <p:cNvSpPr>
              <a:spLocks noChangeArrowheads="1"/>
            </p:cNvSpPr>
            <p:nvPr/>
          </p:nvSpPr>
          <p:spPr bwMode="auto">
            <a:xfrm>
              <a:off x="4013200" y="3517900"/>
              <a:ext cx="12022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P</a:t>
              </a:r>
              <a:endParaRPr lang="en-US">
                <a:solidFill>
                  <a:srgbClr val="002060"/>
                </a:solidFill>
              </a:endParaRPr>
            </a:p>
          </p:txBody>
        </p:sp>
        <p:sp>
          <p:nvSpPr>
            <p:cNvPr id="196" name="Rectangle 195"/>
            <p:cNvSpPr>
              <a:spLocks noChangeArrowheads="1"/>
            </p:cNvSpPr>
            <p:nvPr/>
          </p:nvSpPr>
          <p:spPr bwMode="auto">
            <a:xfrm>
              <a:off x="4140200" y="3517900"/>
              <a:ext cx="4969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i</a:t>
              </a:r>
              <a:endParaRPr lang="en-US">
                <a:solidFill>
                  <a:srgbClr val="002060"/>
                </a:solidFill>
              </a:endParaRPr>
            </a:p>
          </p:txBody>
        </p:sp>
        <p:sp>
          <p:nvSpPr>
            <p:cNvPr id="197" name="Rectangle 196"/>
            <p:cNvSpPr>
              <a:spLocks noChangeArrowheads="1"/>
            </p:cNvSpPr>
            <p:nvPr/>
          </p:nvSpPr>
          <p:spPr bwMode="auto">
            <a:xfrm>
              <a:off x="4191000" y="35179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n</a:t>
              </a:r>
              <a:endParaRPr lang="en-US">
                <a:solidFill>
                  <a:srgbClr val="002060"/>
                </a:solidFill>
              </a:endParaRPr>
            </a:p>
          </p:txBody>
        </p:sp>
        <p:sp>
          <p:nvSpPr>
            <p:cNvPr id="198" name="Rectangle 197"/>
            <p:cNvSpPr>
              <a:spLocks noChangeArrowheads="1"/>
            </p:cNvSpPr>
            <p:nvPr/>
          </p:nvSpPr>
          <p:spPr bwMode="auto">
            <a:xfrm>
              <a:off x="4292600" y="35179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h</a:t>
              </a:r>
              <a:endParaRPr lang="en-US">
                <a:solidFill>
                  <a:srgbClr val="002060"/>
                </a:solidFill>
              </a:endParaRPr>
            </a:p>
          </p:txBody>
        </p:sp>
        <p:sp>
          <p:nvSpPr>
            <p:cNvPr id="199" name="Rectangle 198"/>
            <p:cNvSpPr>
              <a:spLocks noChangeArrowheads="1"/>
            </p:cNvSpPr>
            <p:nvPr/>
          </p:nvSpPr>
          <p:spPr bwMode="auto">
            <a:xfrm>
              <a:off x="4406900" y="35179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o</a:t>
              </a:r>
              <a:endParaRPr lang="en-US">
                <a:solidFill>
                  <a:srgbClr val="002060"/>
                </a:solidFill>
              </a:endParaRPr>
            </a:p>
          </p:txBody>
        </p:sp>
        <p:sp>
          <p:nvSpPr>
            <p:cNvPr id="200" name="Rectangle 199"/>
            <p:cNvSpPr>
              <a:spLocks noChangeArrowheads="1"/>
            </p:cNvSpPr>
            <p:nvPr/>
          </p:nvSpPr>
          <p:spPr bwMode="auto">
            <a:xfrm>
              <a:off x="4521200" y="3517900"/>
              <a:ext cx="4969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l</a:t>
              </a:r>
              <a:endParaRPr lang="en-US">
                <a:solidFill>
                  <a:srgbClr val="002060"/>
                </a:solidFill>
              </a:endParaRPr>
            </a:p>
          </p:txBody>
        </p:sp>
        <p:sp>
          <p:nvSpPr>
            <p:cNvPr id="201" name="Rectangle 200"/>
            <p:cNvSpPr>
              <a:spLocks noChangeArrowheads="1"/>
            </p:cNvSpPr>
            <p:nvPr/>
          </p:nvSpPr>
          <p:spPr bwMode="auto">
            <a:xfrm>
              <a:off x="4572000" y="3517900"/>
              <a:ext cx="9938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dirty="0">
                  <a:solidFill>
                    <a:srgbClr val="002060"/>
                  </a:solidFill>
                </a:rPr>
                <a:t>e</a:t>
              </a:r>
              <a:endParaRPr lang="en-US" dirty="0">
                <a:solidFill>
                  <a:srgbClr val="002060"/>
                </a:solidFill>
              </a:endParaRPr>
            </a:p>
          </p:txBody>
        </p:sp>
        <p:sp>
          <p:nvSpPr>
            <p:cNvPr id="202" name="Rectangle 201"/>
            <p:cNvSpPr>
              <a:spLocks noChangeArrowheads="1"/>
            </p:cNvSpPr>
            <p:nvPr/>
          </p:nvSpPr>
          <p:spPr bwMode="auto">
            <a:xfrm>
              <a:off x="4673600" y="3517900"/>
              <a:ext cx="4969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203" name="Rectangle 202"/>
            <p:cNvSpPr>
              <a:spLocks noChangeArrowheads="1"/>
            </p:cNvSpPr>
            <p:nvPr/>
          </p:nvSpPr>
          <p:spPr bwMode="auto">
            <a:xfrm>
              <a:off x="4724400" y="35179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L</a:t>
              </a:r>
              <a:endParaRPr lang="en-US">
                <a:solidFill>
                  <a:srgbClr val="002060"/>
                </a:solidFill>
              </a:endParaRPr>
            </a:p>
          </p:txBody>
        </p:sp>
        <p:sp>
          <p:nvSpPr>
            <p:cNvPr id="204" name="Rectangle 203"/>
            <p:cNvSpPr>
              <a:spLocks noChangeArrowheads="1"/>
            </p:cNvSpPr>
            <p:nvPr/>
          </p:nvSpPr>
          <p:spPr bwMode="auto">
            <a:xfrm>
              <a:off x="4838700" y="3517900"/>
              <a:ext cx="9938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e</a:t>
              </a:r>
              <a:endParaRPr lang="en-US">
                <a:solidFill>
                  <a:srgbClr val="002060"/>
                </a:solidFill>
              </a:endParaRPr>
            </a:p>
          </p:txBody>
        </p:sp>
        <p:sp>
          <p:nvSpPr>
            <p:cNvPr id="205" name="Rectangle 204"/>
            <p:cNvSpPr>
              <a:spLocks noChangeArrowheads="1"/>
            </p:cNvSpPr>
            <p:nvPr/>
          </p:nvSpPr>
          <p:spPr bwMode="auto">
            <a:xfrm>
              <a:off x="4940300" y="35179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n</a:t>
              </a:r>
              <a:endParaRPr lang="en-US">
                <a:solidFill>
                  <a:srgbClr val="002060"/>
                </a:solidFill>
              </a:endParaRPr>
            </a:p>
          </p:txBody>
        </p:sp>
        <p:sp>
          <p:nvSpPr>
            <p:cNvPr id="206" name="Rectangle 205"/>
            <p:cNvSpPr>
              <a:spLocks noChangeArrowheads="1"/>
            </p:cNvSpPr>
            <p:nvPr/>
          </p:nvSpPr>
          <p:spPr bwMode="auto">
            <a:xfrm>
              <a:off x="5054600" y="3517900"/>
              <a:ext cx="9938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s</a:t>
              </a:r>
              <a:endParaRPr lang="en-US">
                <a:solidFill>
                  <a:srgbClr val="002060"/>
                </a:solidFill>
              </a:endParaRPr>
            </a:p>
          </p:txBody>
        </p:sp>
        <p:sp>
          <p:nvSpPr>
            <p:cNvPr id="207" name="Rectangle 206"/>
            <p:cNvSpPr>
              <a:spLocks noChangeArrowheads="1"/>
            </p:cNvSpPr>
            <p:nvPr/>
          </p:nvSpPr>
          <p:spPr bwMode="auto">
            <a:xfrm>
              <a:off x="5219700" y="2260600"/>
              <a:ext cx="4969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I</a:t>
              </a:r>
              <a:endParaRPr lang="en-US">
                <a:solidFill>
                  <a:srgbClr val="002060"/>
                </a:solidFill>
              </a:endParaRPr>
            </a:p>
          </p:txBody>
        </p:sp>
        <p:sp>
          <p:nvSpPr>
            <p:cNvPr id="208" name="Rectangle 207"/>
            <p:cNvSpPr>
              <a:spLocks noChangeArrowheads="1"/>
            </p:cNvSpPr>
            <p:nvPr/>
          </p:nvSpPr>
          <p:spPr bwMode="auto">
            <a:xfrm>
              <a:off x="5270500" y="2260600"/>
              <a:ext cx="160300"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m</a:t>
              </a:r>
              <a:endParaRPr lang="en-US">
                <a:solidFill>
                  <a:srgbClr val="002060"/>
                </a:solidFill>
              </a:endParaRPr>
            </a:p>
          </p:txBody>
        </p:sp>
        <p:sp>
          <p:nvSpPr>
            <p:cNvPr id="209" name="Rectangle 208"/>
            <p:cNvSpPr>
              <a:spLocks noChangeArrowheads="1"/>
            </p:cNvSpPr>
            <p:nvPr/>
          </p:nvSpPr>
          <p:spPr bwMode="auto">
            <a:xfrm>
              <a:off x="5435600" y="2260600"/>
              <a:ext cx="9938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a</a:t>
              </a:r>
              <a:endParaRPr lang="en-US">
                <a:solidFill>
                  <a:srgbClr val="002060"/>
                </a:solidFill>
              </a:endParaRPr>
            </a:p>
          </p:txBody>
        </p:sp>
        <p:sp>
          <p:nvSpPr>
            <p:cNvPr id="210" name="Rectangle 209"/>
            <p:cNvSpPr>
              <a:spLocks noChangeArrowheads="1"/>
            </p:cNvSpPr>
            <p:nvPr/>
          </p:nvSpPr>
          <p:spPr bwMode="auto">
            <a:xfrm>
              <a:off x="5537200" y="22606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g</a:t>
              </a:r>
              <a:endParaRPr lang="en-US">
                <a:solidFill>
                  <a:srgbClr val="002060"/>
                </a:solidFill>
              </a:endParaRPr>
            </a:p>
          </p:txBody>
        </p:sp>
        <p:sp>
          <p:nvSpPr>
            <p:cNvPr id="211" name="Rectangle 210"/>
            <p:cNvSpPr>
              <a:spLocks noChangeArrowheads="1"/>
            </p:cNvSpPr>
            <p:nvPr/>
          </p:nvSpPr>
          <p:spPr bwMode="auto">
            <a:xfrm>
              <a:off x="5651500" y="2260600"/>
              <a:ext cx="4969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i</a:t>
              </a:r>
              <a:endParaRPr lang="en-US">
                <a:solidFill>
                  <a:srgbClr val="002060"/>
                </a:solidFill>
              </a:endParaRPr>
            </a:p>
          </p:txBody>
        </p:sp>
        <p:sp>
          <p:nvSpPr>
            <p:cNvPr id="212" name="Rectangle 211"/>
            <p:cNvSpPr>
              <a:spLocks noChangeArrowheads="1"/>
            </p:cNvSpPr>
            <p:nvPr/>
          </p:nvSpPr>
          <p:spPr bwMode="auto">
            <a:xfrm>
              <a:off x="5702300" y="22606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n</a:t>
              </a:r>
              <a:endParaRPr lang="en-US">
                <a:solidFill>
                  <a:srgbClr val="002060"/>
                </a:solidFill>
              </a:endParaRPr>
            </a:p>
          </p:txBody>
        </p:sp>
        <p:sp>
          <p:nvSpPr>
            <p:cNvPr id="213" name="Rectangle 212"/>
            <p:cNvSpPr>
              <a:spLocks noChangeArrowheads="1"/>
            </p:cNvSpPr>
            <p:nvPr/>
          </p:nvSpPr>
          <p:spPr bwMode="auto">
            <a:xfrm>
              <a:off x="5803900" y="22606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g</a:t>
              </a:r>
              <a:endParaRPr lang="en-US">
                <a:solidFill>
                  <a:srgbClr val="002060"/>
                </a:solidFill>
              </a:endParaRPr>
            </a:p>
          </p:txBody>
        </p:sp>
        <p:sp>
          <p:nvSpPr>
            <p:cNvPr id="214" name="Rectangle 213"/>
            <p:cNvSpPr>
              <a:spLocks noChangeArrowheads="1"/>
            </p:cNvSpPr>
            <p:nvPr/>
          </p:nvSpPr>
          <p:spPr bwMode="auto">
            <a:xfrm>
              <a:off x="5918200" y="2260600"/>
              <a:ext cx="4969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215" name="Rectangle 214"/>
            <p:cNvSpPr>
              <a:spLocks noChangeArrowheads="1"/>
            </p:cNvSpPr>
            <p:nvPr/>
          </p:nvSpPr>
          <p:spPr bwMode="auto">
            <a:xfrm>
              <a:off x="5969000" y="2260600"/>
              <a:ext cx="12022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P</a:t>
              </a:r>
              <a:endParaRPr lang="en-US">
                <a:solidFill>
                  <a:srgbClr val="002060"/>
                </a:solidFill>
              </a:endParaRPr>
            </a:p>
          </p:txBody>
        </p:sp>
        <p:sp>
          <p:nvSpPr>
            <p:cNvPr id="216" name="Rectangle 215"/>
            <p:cNvSpPr>
              <a:spLocks noChangeArrowheads="1"/>
            </p:cNvSpPr>
            <p:nvPr/>
          </p:nvSpPr>
          <p:spPr bwMode="auto">
            <a:xfrm>
              <a:off x="6096000" y="2260600"/>
              <a:ext cx="4969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l</a:t>
              </a:r>
              <a:endParaRPr lang="en-US">
                <a:solidFill>
                  <a:srgbClr val="002060"/>
                </a:solidFill>
              </a:endParaRPr>
            </a:p>
          </p:txBody>
        </p:sp>
        <p:sp>
          <p:nvSpPr>
            <p:cNvPr id="217" name="Rectangle 216"/>
            <p:cNvSpPr>
              <a:spLocks noChangeArrowheads="1"/>
            </p:cNvSpPr>
            <p:nvPr/>
          </p:nvSpPr>
          <p:spPr bwMode="auto">
            <a:xfrm>
              <a:off x="6146800" y="2260600"/>
              <a:ext cx="9938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a</a:t>
              </a:r>
              <a:endParaRPr lang="en-US">
                <a:solidFill>
                  <a:srgbClr val="002060"/>
                </a:solidFill>
              </a:endParaRPr>
            </a:p>
          </p:txBody>
        </p:sp>
        <p:sp>
          <p:nvSpPr>
            <p:cNvPr id="218" name="Rectangle 217"/>
            <p:cNvSpPr>
              <a:spLocks noChangeArrowheads="1"/>
            </p:cNvSpPr>
            <p:nvPr/>
          </p:nvSpPr>
          <p:spPr bwMode="auto">
            <a:xfrm>
              <a:off x="6248400" y="2260600"/>
              <a:ext cx="109004"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n</a:t>
              </a:r>
              <a:endParaRPr lang="en-US">
                <a:solidFill>
                  <a:srgbClr val="002060"/>
                </a:solidFill>
              </a:endParaRPr>
            </a:p>
          </p:txBody>
        </p:sp>
        <p:sp>
          <p:nvSpPr>
            <p:cNvPr id="219" name="Rectangle 218"/>
            <p:cNvSpPr>
              <a:spLocks noChangeArrowheads="1"/>
            </p:cNvSpPr>
            <p:nvPr/>
          </p:nvSpPr>
          <p:spPr bwMode="auto">
            <a:xfrm>
              <a:off x="6362700" y="2260600"/>
              <a:ext cx="99386" cy="215444"/>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400">
                  <a:solidFill>
                    <a:srgbClr val="002060"/>
                  </a:solidFill>
                </a:rPr>
                <a:t>e</a:t>
              </a:r>
              <a:endParaRPr lang="en-US">
                <a:solidFill>
                  <a:srgbClr val="002060"/>
                </a:solidFill>
              </a:endParaRPr>
            </a:p>
          </p:txBody>
        </p:sp>
        <p:sp>
          <p:nvSpPr>
            <p:cNvPr id="220" name="Line 2144"/>
            <p:cNvSpPr>
              <a:spLocks noChangeShapeType="1"/>
            </p:cNvSpPr>
            <p:nvPr/>
          </p:nvSpPr>
          <p:spPr bwMode="auto">
            <a:xfrm>
              <a:off x="6807200" y="4076700"/>
              <a:ext cx="38100" cy="1270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221" name="Line 2145"/>
            <p:cNvSpPr>
              <a:spLocks noChangeShapeType="1"/>
            </p:cNvSpPr>
            <p:nvPr/>
          </p:nvSpPr>
          <p:spPr bwMode="auto">
            <a:xfrm flipV="1">
              <a:off x="6858000" y="4076700"/>
              <a:ext cx="50800" cy="1270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222" name="Line 2146"/>
            <p:cNvSpPr>
              <a:spLocks noChangeShapeType="1"/>
            </p:cNvSpPr>
            <p:nvPr/>
          </p:nvSpPr>
          <p:spPr bwMode="auto">
            <a:xfrm flipH="1" flipV="1">
              <a:off x="6794500" y="4076700"/>
              <a:ext cx="50800" cy="381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223" name="Line 2147"/>
            <p:cNvSpPr>
              <a:spLocks noChangeShapeType="1"/>
            </p:cNvSpPr>
            <p:nvPr/>
          </p:nvSpPr>
          <p:spPr bwMode="auto">
            <a:xfrm flipH="1">
              <a:off x="6858000" y="4076700"/>
              <a:ext cx="50800" cy="38100"/>
            </a:xfrm>
            <a:prstGeom prst="line">
              <a:avLst/>
            </a:prstGeom>
            <a:noFill/>
            <a:ln w="12700">
              <a:solidFill>
                <a:srgbClr val="3300CC"/>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224" name="Line 2148"/>
            <p:cNvSpPr>
              <a:spLocks noChangeShapeType="1"/>
            </p:cNvSpPr>
            <p:nvPr/>
          </p:nvSpPr>
          <p:spPr bwMode="auto">
            <a:xfrm>
              <a:off x="3543300" y="4038600"/>
              <a:ext cx="1588" cy="635000"/>
            </a:xfrm>
            <a:prstGeom prst="line">
              <a:avLst/>
            </a:prstGeom>
            <a:noFill/>
            <a:ln w="12700">
              <a:solidFill>
                <a:srgbClr val="777777"/>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225" name="Line 2149"/>
            <p:cNvSpPr>
              <a:spLocks noChangeShapeType="1"/>
            </p:cNvSpPr>
            <p:nvPr/>
          </p:nvSpPr>
          <p:spPr bwMode="auto">
            <a:xfrm>
              <a:off x="2070100" y="4038600"/>
              <a:ext cx="1588" cy="635000"/>
            </a:xfrm>
            <a:prstGeom prst="line">
              <a:avLst/>
            </a:prstGeom>
            <a:noFill/>
            <a:ln w="12700">
              <a:solidFill>
                <a:srgbClr val="777777"/>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226" name="Line 2150"/>
            <p:cNvSpPr>
              <a:spLocks noChangeShapeType="1"/>
            </p:cNvSpPr>
            <p:nvPr/>
          </p:nvSpPr>
          <p:spPr bwMode="auto">
            <a:xfrm>
              <a:off x="4965700" y="4038600"/>
              <a:ext cx="1588" cy="635000"/>
            </a:xfrm>
            <a:prstGeom prst="line">
              <a:avLst/>
            </a:prstGeom>
            <a:noFill/>
            <a:ln w="12700">
              <a:solidFill>
                <a:srgbClr val="777777"/>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227" name="Line 2151"/>
            <p:cNvSpPr>
              <a:spLocks noChangeShapeType="1"/>
            </p:cNvSpPr>
            <p:nvPr/>
          </p:nvSpPr>
          <p:spPr bwMode="auto">
            <a:xfrm>
              <a:off x="6235700" y="4038600"/>
              <a:ext cx="1588" cy="635000"/>
            </a:xfrm>
            <a:prstGeom prst="line">
              <a:avLst/>
            </a:prstGeom>
            <a:noFill/>
            <a:ln w="12700">
              <a:solidFill>
                <a:srgbClr val="777777"/>
              </a:solidFill>
              <a:round/>
              <a:headEnd/>
              <a:tailEnd/>
            </a:ln>
          </p:spPr>
          <p:txBody>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228" name="Rectangle 227"/>
            <p:cNvSpPr>
              <a:spLocks noChangeArrowheads="1"/>
            </p:cNvSpPr>
            <p:nvPr/>
          </p:nvSpPr>
          <p:spPr bwMode="auto">
            <a:xfrm>
              <a:off x="2476500" y="4292600"/>
              <a:ext cx="229230"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dirty="0">
                  <a:solidFill>
                    <a:srgbClr val="002060"/>
                  </a:solidFill>
                </a:rPr>
                <a:t>W</a:t>
              </a:r>
              <a:endParaRPr lang="en-US" dirty="0">
                <a:solidFill>
                  <a:srgbClr val="002060"/>
                </a:solidFill>
              </a:endParaRPr>
            </a:p>
          </p:txBody>
        </p:sp>
        <p:sp>
          <p:nvSpPr>
            <p:cNvPr id="229" name="Rectangle 228"/>
            <p:cNvSpPr>
              <a:spLocks noChangeArrowheads="1"/>
            </p:cNvSpPr>
            <p:nvPr/>
          </p:nvSpPr>
          <p:spPr bwMode="auto">
            <a:xfrm>
              <a:off x="2705100" y="4292600"/>
              <a:ext cx="149080"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dirty="0">
                  <a:solidFill>
                    <a:srgbClr val="002060"/>
                  </a:solidFill>
                </a:rPr>
                <a:t>o</a:t>
              </a:r>
              <a:endParaRPr lang="en-US" dirty="0">
                <a:solidFill>
                  <a:srgbClr val="002060"/>
                </a:solidFill>
              </a:endParaRPr>
            </a:p>
          </p:txBody>
        </p:sp>
        <p:sp>
          <p:nvSpPr>
            <p:cNvPr id="230" name="Rectangle 229"/>
            <p:cNvSpPr>
              <a:spLocks noChangeArrowheads="1"/>
            </p:cNvSpPr>
            <p:nvPr/>
          </p:nvSpPr>
          <p:spPr bwMode="auto">
            <a:xfrm>
              <a:off x="2857500" y="4292600"/>
              <a:ext cx="94578"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dirty="0">
                  <a:solidFill>
                    <a:srgbClr val="002060"/>
                  </a:solidFill>
                </a:rPr>
                <a:t>r</a:t>
              </a:r>
              <a:endParaRPr lang="en-US" dirty="0">
                <a:solidFill>
                  <a:srgbClr val="002060"/>
                </a:solidFill>
              </a:endParaRPr>
            </a:p>
          </p:txBody>
        </p:sp>
        <p:sp>
          <p:nvSpPr>
            <p:cNvPr id="231" name="Rectangle 230"/>
            <p:cNvSpPr>
              <a:spLocks noChangeArrowheads="1"/>
            </p:cNvSpPr>
            <p:nvPr/>
          </p:nvSpPr>
          <p:spPr bwMode="auto">
            <a:xfrm>
              <a:off x="2946400" y="4292600"/>
              <a:ext cx="67326"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dirty="0">
                  <a:solidFill>
                    <a:srgbClr val="002060"/>
                  </a:solidFill>
                </a:rPr>
                <a:t>l</a:t>
              </a:r>
              <a:endParaRPr lang="en-US" dirty="0">
                <a:solidFill>
                  <a:srgbClr val="002060"/>
                </a:solidFill>
              </a:endParaRPr>
            </a:p>
          </p:txBody>
        </p:sp>
        <p:sp>
          <p:nvSpPr>
            <p:cNvPr id="232" name="Rectangle 231"/>
            <p:cNvSpPr>
              <a:spLocks noChangeArrowheads="1"/>
            </p:cNvSpPr>
            <p:nvPr/>
          </p:nvSpPr>
          <p:spPr bwMode="auto">
            <a:xfrm>
              <a:off x="3022600" y="4292600"/>
              <a:ext cx="149080"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a:solidFill>
                    <a:srgbClr val="002060"/>
                  </a:solidFill>
                </a:rPr>
                <a:t>d</a:t>
              </a:r>
              <a:endParaRPr lang="en-US">
                <a:solidFill>
                  <a:srgbClr val="002060"/>
                </a:solidFill>
              </a:endParaRPr>
            </a:p>
          </p:txBody>
        </p:sp>
        <p:sp>
          <p:nvSpPr>
            <p:cNvPr id="233" name="Rectangle 232"/>
            <p:cNvSpPr>
              <a:spLocks noChangeArrowheads="1"/>
            </p:cNvSpPr>
            <p:nvPr/>
          </p:nvSpPr>
          <p:spPr bwMode="auto">
            <a:xfrm>
              <a:off x="3911600" y="4292600"/>
              <a:ext cx="189154"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dirty="0">
                  <a:solidFill>
                    <a:srgbClr val="002060"/>
                  </a:solidFill>
                </a:rPr>
                <a:t>O</a:t>
              </a:r>
              <a:endParaRPr lang="en-US" dirty="0">
                <a:solidFill>
                  <a:srgbClr val="002060"/>
                </a:solidFill>
              </a:endParaRPr>
            </a:p>
          </p:txBody>
        </p:sp>
        <p:sp>
          <p:nvSpPr>
            <p:cNvPr id="234" name="Rectangle 233"/>
            <p:cNvSpPr>
              <a:spLocks noChangeArrowheads="1"/>
            </p:cNvSpPr>
            <p:nvPr/>
          </p:nvSpPr>
          <p:spPr bwMode="auto">
            <a:xfrm>
              <a:off x="4102100" y="4292600"/>
              <a:ext cx="149080"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dirty="0">
                  <a:solidFill>
                    <a:srgbClr val="002060"/>
                  </a:solidFill>
                </a:rPr>
                <a:t>p</a:t>
              </a:r>
              <a:endParaRPr lang="en-US" dirty="0">
                <a:solidFill>
                  <a:srgbClr val="002060"/>
                </a:solidFill>
              </a:endParaRPr>
            </a:p>
          </p:txBody>
        </p:sp>
        <p:sp>
          <p:nvSpPr>
            <p:cNvPr id="235" name="Rectangle 234"/>
            <p:cNvSpPr>
              <a:spLocks noChangeArrowheads="1"/>
            </p:cNvSpPr>
            <p:nvPr/>
          </p:nvSpPr>
          <p:spPr bwMode="auto">
            <a:xfrm>
              <a:off x="4254500" y="4292600"/>
              <a:ext cx="81754"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dirty="0">
                  <a:solidFill>
                    <a:srgbClr val="002060"/>
                  </a:solidFill>
                </a:rPr>
                <a:t>t</a:t>
              </a:r>
              <a:endParaRPr lang="en-US" dirty="0">
                <a:solidFill>
                  <a:srgbClr val="002060"/>
                </a:solidFill>
              </a:endParaRPr>
            </a:p>
          </p:txBody>
        </p:sp>
        <p:sp>
          <p:nvSpPr>
            <p:cNvPr id="236" name="Rectangle 235"/>
            <p:cNvSpPr>
              <a:spLocks noChangeArrowheads="1"/>
            </p:cNvSpPr>
            <p:nvPr/>
          </p:nvSpPr>
          <p:spPr bwMode="auto">
            <a:xfrm>
              <a:off x="4330700" y="4292600"/>
              <a:ext cx="67326"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dirty="0" err="1">
                  <a:solidFill>
                    <a:srgbClr val="002060"/>
                  </a:solidFill>
                </a:rPr>
                <a:t>i</a:t>
              </a:r>
              <a:endParaRPr lang="en-US" dirty="0">
                <a:solidFill>
                  <a:srgbClr val="002060"/>
                </a:solidFill>
              </a:endParaRPr>
            </a:p>
          </p:txBody>
        </p:sp>
        <p:sp>
          <p:nvSpPr>
            <p:cNvPr id="237" name="Rectangle 236"/>
            <p:cNvSpPr>
              <a:spLocks noChangeArrowheads="1"/>
            </p:cNvSpPr>
            <p:nvPr/>
          </p:nvSpPr>
          <p:spPr bwMode="auto">
            <a:xfrm>
              <a:off x="4394200" y="4292600"/>
              <a:ext cx="136256"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dirty="0">
                  <a:solidFill>
                    <a:srgbClr val="002060"/>
                  </a:solidFill>
                </a:rPr>
                <a:t>c</a:t>
              </a:r>
              <a:endParaRPr lang="en-US" dirty="0">
                <a:solidFill>
                  <a:srgbClr val="002060"/>
                </a:solidFill>
              </a:endParaRPr>
            </a:p>
          </p:txBody>
        </p:sp>
        <p:sp>
          <p:nvSpPr>
            <p:cNvPr id="238" name="Rectangle 237"/>
            <p:cNvSpPr>
              <a:spLocks noChangeArrowheads="1"/>
            </p:cNvSpPr>
            <p:nvPr/>
          </p:nvSpPr>
          <p:spPr bwMode="auto">
            <a:xfrm>
              <a:off x="4533900" y="4292600"/>
              <a:ext cx="136256"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a:solidFill>
                    <a:srgbClr val="002060"/>
                  </a:solidFill>
                </a:rPr>
                <a:t>s</a:t>
              </a:r>
              <a:endParaRPr lang="en-US">
                <a:solidFill>
                  <a:srgbClr val="002060"/>
                </a:solidFill>
              </a:endParaRPr>
            </a:p>
          </p:txBody>
        </p:sp>
        <p:sp>
          <p:nvSpPr>
            <p:cNvPr id="239" name="Rectangle 238"/>
            <p:cNvSpPr>
              <a:spLocks noChangeArrowheads="1"/>
            </p:cNvSpPr>
            <p:nvPr/>
          </p:nvSpPr>
          <p:spPr bwMode="auto">
            <a:xfrm>
              <a:off x="5283200" y="4292600"/>
              <a:ext cx="161904"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a:solidFill>
                    <a:srgbClr val="002060"/>
                  </a:solidFill>
                </a:rPr>
                <a:t>S</a:t>
              </a:r>
              <a:endParaRPr lang="en-US">
                <a:solidFill>
                  <a:srgbClr val="002060"/>
                </a:solidFill>
              </a:endParaRPr>
            </a:p>
          </p:txBody>
        </p:sp>
        <p:sp>
          <p:nvSpPr>
            <p:cNvPr id="240" name="Rectangle 239"/>
            <p:cNvSpPr>
              <a:spLocks noChangeArrowheads="1"/>
            </p:cNvSpPr>
            <p:nvPr/>
          </p:nvSpPr>
          <p:spPr bwMode="auto">
            <a:xfrm>
              <a:off x="5448300" y="4292600"/>
              <a:ext cx="136256"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a:solidFill>
                    <a:srgbClr val="002060"/>
                  </a:solidFill>
                </a:rPr>
                <a:t>e</a:t>
              </a:r>
              <a:endParaRPr lang="en-US">
                <a:solidFill>
                  <a:srgbClr val="002060"/>
                </a:solidFill>
              </a:endParaRPr>
            </a:p>
          </p:txBody>
        </p:sp>
        <p:sp>
          <p:nvSpPr>
            <p:cNvPr id="241" name="Rectangle 240"/>
            <p:cNvSpPr>
              <a:spLocks noChangeArrowheads="1"/>
            </p:cNvSpPr>
            <p:nvPr/>
          </p:nvSpPr>
          <p:spPr bwMode="auto">
            <a:xfrm>
              <a:off x="5588000" y="4292600"/>
              <a:ext cx="149080"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a:solidFill>
                    <a:srgbClr val="002060"/>
                  </a:solidFill>
                </a:rPr>
                <a:t>n</a:t>
              </a:r>
              <a:endParaRPr lang="en-US">
                <a:solidFill>
                  <a:srgbClr val="002060"/>
                </a:solidFill>
              </a:endParaRPr>
            </a:p>
          </p:txBody>
        </p:sp>
        <p:sp>
          <p:nvSpPr>
            <p:cNvPr id="242" name="Rectangle 241"/>
            <p:cNvSpPr>
              <a:spLocks noChangeArrowheads="1"/>
            </p:cNvSpPr>
            <p:nvPr/>
          </p:nvSpPr>
          <p:spPr bwMode="auto">
            <a:xfrm>
              <a:off x="5727700" y="4292600"/>
              <a:ext cx="136256"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a:solidFill>
                    <a:srgbClr val="002060"/>
                  </a:solidFill>
                </a:rPr>
                <a:t>s</a:t>
              </a:r>
              <a:endParaRPr lang="en-US">
                <a:solidFill>
                  <a:srgbClr val="002060"/>
                </a:solidFill>
              </a:endParaRPr>
            </a:p>
          </p:txBody>
        </p:sp>
        <p:sp>
          <p:nvSpPr>
            <p:cNvPr id="243" name="Rectangle 242"/>
            <p:cNvSpPr>
              <a:spLocks noChangeArrowheads="1"/>
            </p:cNvSpPr>
            <p:nvPr/>
          </p:nvSpPr>
          <p:spPr bwMode="auto">
            <a:xfrm>
              <a:off x="5867400" y="4292600"/>
              <a:ext cx="149080"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dirty="0">
                  <a:solidFill>
                    <a:srgbClr val="002060"/>
                  </a:solidFill>
                </a:rPr>
                <a:t>o</a:t>
              </a:r>
              <a:endParaRPr lang="en-US" dirty="0">
                <a:solidFill>
                  <a:srgbClr val="002060"/>
                </a:solidFill>
              </a:endParaRPr>
            </a:p>
          </p:txBody>
        </p:sp>
        <p:sp>
          <p:nvSpPr>
            <p:cNvPr id="244" name="Rectangle 243"/>
            <p:cNvSpPr>
              <a:spLocks noChangeArrowheads="1"/>
            </p:cNvSpPr>
            <p:nvPr/>
          </p:nvSpPr>
          <p:spPr bwMode="auto">
            <a:xfrm>
              <a:off x="6019800" y="4292600"/>
              <a:ext cx="94578"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a:solidFill>
                    <a:srgbClr val="002060"/>
                  </a:solidFill>
                </a:rPr>
                <a:t>r</a:t>
              </a:r>
              <a:endParaRPr lang="en-US">
                <a:solidFill>
                  <a:srgbClr val="002060"/>
                </a:solidFill>
              </a:endParaRPr>
            </a:p>
          </p:txBody>
        </p:sp>
        <p:sp>
          <p:nvSpPr>
            <p:cNvPr id="245" name="Rectangle 244"/>
            <p:cNvSpPr>
              <a:spLocks noChangeArrowheads="1"/>
            </p:cNvSpPr>
            <p:nvPr/>
          </p:nvSpPr>
          <p:spPr bwMode="auto">
            <a:xfrm>
              <a:off x="6553200" y="4292600"/>
              <a:ext cx="161904"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a:solidFill>
                    <a:srgbClr val="002060"/>
                  </a:solidFill>
                </a:rPr>
                <a:t>S</a:t>
              </a:r>
              <a:endParaRPr lang="en-US">
                <a:solidFill>
                  <a:srgbClr val="002060"/>
                </a:solidFill>
              </a:endParaRPr>
            </a:p>
          </p:txBody>
        </p:sp>
        <p:sp>
          <p:nvSpPr>
            <p:cNvPr id="246" name="Rectangle 245"/>
            <p:cNvSpPr>
              <a:spLocks noChangeArrowheads="1"/>
            </p:cNvSpPr>
            <p:nvPr/>
          </p:nvSpPr>
          <p:spPr bwMode="auto">
            <a:xfrm>
              <a:off x="6718300" y="4292600"/>
              <a:ext cx="67326"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a:solidFill>
                    <a:srgbClr val="002060"/>
                  </a:solidFill>
                </a:rPr>
                <a:t>i</a:t>
              </a:r>
              <a:endParaRPr lang="en-US">
                <a:solidFill>
                  <a:srgbClr val="002060"/>
                </a:solidFill>
              </a:endParaRPr>
            </a:p>
          </p:txBody>
        </p:sp>
        <p:sp>
          <p:nvSpPr>
            <p:cNvPr id="247" name="Rectangle 246"/>
            <p:cNvSpPr>
              <a:spLocks noChangeArrowheads="1"/>
            </p:cNvSpPr>
            <p:nvPr/>
          </p:nvSpPr>
          <p:spPr bwMode="auto">
            <a:xfrm>
              <a:off x="6781800" y="4292600"/>
              <a:ext cx="149080"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a:solidFill>
                    <a:srgbClr val="002060"/>
                  </a:solidFill>
                </a:rPr>
                <a:t>g</a:t>
              </a:r>
              <a:endParaRPr lang="en-US">
                <a:solidFill>
                  <a:srgbClr val="002060"/>
                </a:solidFill>
              </a:endParaRPr>
            </a:p>
          </p:txBody>
        </p:sp>
        <p:sp>
          <p:nvSpPr>
            <p:cNvPr id="248" name="Rectangle 247"/>
            <p:cNvSpPr>
              <a:spLocks noChangeArrowheads="1"/>
            </p:cNvSpPr>
            <p:nvPr/>
          </p:nvSpPr>
          <p:spPr bwMode="auto">
            <a:xfrm>
              <a:off x="6934200" y="4292600"/>
              <a:ext cx="149080"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a:solidFill>
                    <a:srgbClr val="002060"/>
                  </a:solidFill>
                </a:rPr>
                <a:t>n</a:t>
              </a:r>
              <a:endParaRPr lang="en-US">
                <a:solidFill>
                  <a:srgbClr val="002060"/>
                </a:solidFill>
              </a:endParaRPr>
            </a:p>
          </p:txBody>
        </p:sp>
        <p:sp>
          <p:nvSpPr>
            <p:cNvPr id="249" name="Rectangle 248"/>
            <p:cNvSpPr>
              <a:spLocks noChangeArrowheads="1"/>
            </p:cNvSpPr>
            <p:nvPr/>
          </p:nvSpPr>
          <p:spPr bwMode="auto">
            <a:xfrm>
              <a:off x="7086600" y="4292600"/>
              <a:ext cx="136256"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a:solidFill>
                    <a:srgbClr val="002060"/>
                  </a:solidFill>
                </a:rPr>
                <a:t>a</a:t>
              </a:r>
              <a:endParaRPr lang="en-US">
                <a:solidFill>
                  <a:srgbClr val="002060"/>
                </a:solidFill>
              </a:endParaRPr>
            </a:p>
          </p:txBody>
        </p:sp>
        <p:sp>
          <p:nvSpPr>
            <p:cNvPr id="250" name="Rectangle 249"/>
            <p:cNvSpPr>
              <a:spLocks noChangeArrowheads="1"/>
            </p:cNvSpPr>
            <p:nvPr/>
          </p:nvSpPr>
          <p:spPr bwMode="auto">
            <a:xfrm>
              <a:off x="7213600" y="4292600"/>
              <a:ext cx="67326" cy="292388"/>
            </a:xfrm>
            <a:prstGeom prst="rect">
              <a:avLst/>
            </a:prstGeom>
            <a:noFill/>
            <a:ln w="9525">
              <a:noFill/>
              <a:miter lim="800000"/>
              <a:headEnd/>
              <a:tailEnd/>
            </a:ln>
          </p:spPr>
          <p:txBody>
            <a:bodyPr wrap="none" lIns="0" tIns="0" rIns="0" bIns="0">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1900">
                  <a:solidFill>
                    <a:srgbClr val="002060"/>
                  </a:solidFill>
                </a:rPr>
                <a:t>l</a:t>
              </a:r>
              <a:endParaRPr lang="en-US">
                <a:solidFill>
                  <a:srgbClr val="002060"/>
                </a:solidFill>
              </a:endParaRPr>
            </a:p>
          </p:txBody>
        </p:sp>
        <p:sp>
          <p:nvSpPr>
            <p:cNvPr id="251" name="Rectangle 250"/>
            <p:cNvSpPr>
              <a:spLocks noChangeArrowheads="1"/>
            </p:cNvSpPr>
            <p:nvPr/>
          </p:nvSpPr>
          <p:spPr bwMode="auto">
            <a:xfrm>
              <a:off x="3886200" y="2209800"/>
              <a:ext cx="2667000" cy="1752600"/>
            </a:xfrm>
            <a:prstGeom prst="rect">
              <a:avLst/>
            </a:prstGeom>
            <a:noFill/>
            <a:ln w="28575">
              <a:solidFill>
                <a:srgbClr val="FFFF00"/>
              </a:solidFill>
              <a:miter lim="800000"/>
              <a:headEnd type="none" w="sm" len="sm"/>
              <a:tailEnd type="none" w="sm" len="sm"/>
            </a:ln>
            <a:effectLst/>
          </p:spPr>
          <p:txBody>
            <a:bodyPr wrap="none" anchor="ct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endParaRPr lang="en-US">
                <a:solidFill>
                  <a:srgbClr val="002060"/>
                </a:solidFill>
              </a:endParaRPr>
            </a:p>
          </p:txBody>
        </p:sp>
        <p:sp>
          <p:nvSpPr>
            <p:cNvPr id="252" name="Text Box 2053"/>
            <p:cNvSpPr txBox="1">
              <a:spLocks noChangeArrowheads="1"/>
            </p:cNvSpPr>
            <p:nvPr/>
          </p:nvSpPr>
          <p:spPr bwMode="auto">
            <a:xfrm>
              <a:off x="6705600" y="1371600"/>
              <a:ext cx="1524000" cy="1200329"/>
            </a:xfrm>
            <a:prstGeom prst="rect">
              <a:avLst/>
            </a:prstGeom>
            <a:noFill/>
            <a:ln w="12700">
              <a:noFill/>
              <a:miter lim="800000"/>
              <a:headEnd type="none" w="sm" len="sm"/>
              <a:tailEnd type="none" w="sm" len="sm"/>
            </a:ln>
            <a:effectLst/>
          </p:spPr>
          <p:txBody>
            <a:bodyPr>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r>
                <a:rPr lang="en-US" sz="2400" dirty="0">
                  <a:solidFill>
                    <a:srgbClr val="002060"/>
                  </a:solidFill>
                </a:rPr>
                <a:t>Camera: Spec &amp; Pose</a:t>
              </a:r>
            </a:p>
          </p:txBody>
        </p:sp>
        <p:sp>
          <p:nvSpPr>
            <p:cNvPr id="253" name="Text Box 2262"/>
            <p:cNvSpPr txBox="1">
              <a:spLocks noChangeArrowheads="1"/>
            </p:cNvSpPr>
            <p:nvPr/>
          </p:nvSpPr>
          <p:spPr bwMode="auto">
            <a:xfrm>
              <a:off x="990600" y="2743200"/>
              <a:ext cx="1371600" cy="830997"/>
            </a:xfrm>
            <a:prstGeom prst="rect">
              <a:avLst/>
            </a:prstGeom>
            <a:noFill/>
            <a:ln w="12700">
              <a:noFill/>
              <a:miter lim="800000"/>
              <a:headEnd type="none" w="sm" len="sm"/>
              <a:tailEnd type="none" w="sm" len="sm"/>
            </a:ln>
            <a:effectLst/>
          </p:spPr>
          <p:txBody>
            <a:bodyPr>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pPr>
                <a:spcBef>
                  <a:spcPct val="50000"/>
                </a:spcBef>
              </a:pPr>
              <a:r>
                <a:rPr lang="en-US" sz="2400" dirty="0">
                  <a:solidFill>
                    <a:srgbClr val="002060"/>
                  </a:solidFill>
                </a:rPr>
                <a:t>3D Scene</a:t>
              </a:r>
            </a:p>
          </p:txBody>
        </p:sp>
        <p:sp>
          <p:nvSpPr>
            <p:cNvPr id="254" name="Text Box 2263"/>
            <p:cNvSpPr txBox="1">
              <a:spLocks noChangeArrowheads="1"/>
            </p:cNvSpPr>
            <p:nvPr/>
          </p:nvSpPr>
          <p:spPr bwMode="auto">
            <a:xfrm>
              <a:off x="6629400" y="4724400"/>
              <a:ext cx="1371600" cy="830997"/>
            </a:xfrm>
            <a:prstGeom prst="rect">
              <a:avLst/>
            </a:prstGeom>
            <a:noFill/>
            <a:ln w="12700">
              <a:noFill/>
              <a:miter lim="800000"/>
              <a:headEnd type="none" w="sm" len="sm"/>
              <a:tailEnd type="none" w="sm" len="sm"/>
            </a:ln>
            <a:effectLst/>
          </p:spPr>
          <p:txBody>
            <a:bodyPr>
              <a:spAutoFit/>
            </a:bodyPr>
            <a:ls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pPr>
                <a:spcBef>
                  <a:spcPct val="50000"/>
                </a:spcBef>
              </a:pPr>
              <a:r>
                <a:rPr lang="en-US" sz="2400" dirty="0">
                  <a:solidFill>
                    <a:srgbClr val="002060"/>
                  </a:solidFill>
                </a:rPr>
                <a:t>2D Image</a:t>
              </a:r>
            </a:p>
          </p:txBody>
        </p:sp>
      </p:grpSp>
    </p:spTree>
    <p:extLst>
      <p:ext uri="{BB962C8B-B14F-4D97-AF65-F5344CB8AC3E}">
        <p14:creationId xmlns:p14="http://schemas.microsoft.com/office/powerpoint/2010/main" val="3217136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Pinhole Optics versus Thin Lens</a:t>
            </a:r>
          </a:p>
        </p:txBody>
      </p:sp>
      <p:pic>
        <p:nvPicPr>
          <p:cNvPr id="4" name="Picture 3"/>
          <p:cNvPicPr>
            <a:picLocks noChangeAspect="1"/>
          </p:cNvPicPr>
          <p:nvPr/>
        </p:nvPicPr>
        <p:blipFill>
          <a:blip r:embed="rId2"/>
          <a:stretch>
            <a:fillRect/>
          </a:stretch>
        </p:blipFill>
        <p:spPr>
          <a:xfrm>
            <a:off x="685800" y="2362200"/>
            <a:ext cx="7848600" cy="3143660"/>
          </a:xfrm>
          <a:prstGeom prst="rect">
            <a:avLst/>
          </a:prstGeom>
        </p:spPr>
      </p:pic>
    </p:spTree>
    <p:extLst>
      <p:ext uri="{BB962C8B-B14F-4D97-AF65-F5344CB8AC3E}">
        <p14:creationId xmlns:p14="http://schemas.microsoft.com/office/powerpoint/2010/main" val="4089484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2"/>
          <p:cNvSpPr>
            <a:spLocks noGrp="1" noChangeArrowheads="1"/>
          </p:cNvSpPr>
          <p:nvPr>
            <p:ph type="title"/>
          </p:nvPr>
        </p:nvSpPr>
        <p:spPr>
          <a:xfrm>
            <a:off x="609601" y="285750"/>
            <a:ext cx="8458200" cy="609600"/>
          </a:xfrm>
        </p:spPr>
        <p:txBody>
          <a:bodyPr/>
          <a:lstStyle/>
          <a:p>
            <a:r>
              <a:rPr lang="en-US" dirty="0"/>
              <a:t>Pinhole Camera Model</a:t>
            </a:r>
          </a:p>
        </p:txBody>
      </p:sp>
      <p:sp>
        <p:nvSpPr>
          <p:cNvPr id="676867" name="Rectangle 3"/>
          <p:cNvSpPr>
            <a:spLocks noGrp="1" noChangeArrowheads="1"/>
          </p:cNvSpPr>
          <p:nvPr>
            <p:ph type="body" idx="1"/>
          </p:nvPr>
        </p:nvSpPr>
        <p:spPr>
          <a:xfrm>
            <a:off x="1219200" y="3733800"/>
            <a:ext cx="7239000" cy="2667000"/>
          </a:xfrm>
        </p:spPr>
        <p:txBody>
          <a:bodyPr/>
          <a:lstStyle/>
          <a:p>
            <a:pPr>
              <a:lnSpc>
                <a:spcPct val="90000"/>
              </a:lnSpc>
            </a:pPr>
            <a:r>
              <a:rPr lang="en-US" sz="1800" dirty="0">
                <a:latin typeface="Helvetica" pitchFamily="34" charset="0"/>
              </a:rPr>
              <a:t>Pin-hole is the basis for most graphics and vision</a:t>
            </a:r>
          </a:p>
          <a:p>
            <a:pPr lvl="1">
              <a:lnSpc>
                <a:spcPct val="90000"/>
              </a:lnSpc>
            </a:pPr>
            <a:r>
              <a:rPr lang="en-US" sz="1800" dirty="0">
                <a:latin typeface="Helvetica" pitchFamily="34" charset="0"/>
              </a:rPr>
              <a:t>Derived from physical construction of early cameras</a:t>
            </a:r>
          </a:p>
          <a:p>
            <a:pPr lvl="1">
              <a:lnSpc>
                <a:spcPct val="90000"/>
              </a:lnSpc>
            </a:pPr>
            <a:r>
              <a:rPr lang="en-US" sz="1800" dirty="0">
                <a:latin typeface="Helvetica" pitchFamily="34" charset="0"/>
              </a:rPr>
              <a:t>Mathematics is very straightforward</a:t>
            </a:r>
            <a:endParaRPr lang="en-US" sz="1800" dirty="0"/>
          </a:p>
          <a:p>
            <a:pPr>
              <a:lnSpc>
                <a:spcPct val="90000"/>
              </a:lnSpc>
            </a:pPr>
            <a:r>
              <a:rPr lang="en-US" sz="1800" dirty="0"/>
              <a:t>3D World projected to 2D Image</a:t>
            </a:r>
          </a:p>
          <a:p>
            <a:pPr lvl="1">
              <a:lnSpc>
                <a:spcPct val="90000"/>
              </a:lnSpc>
            </a:pPr>
            <a:r>
              <a:rPr lang="en-US" sz="1800" dirty="0"/>
              <a:t>Image inverted, size reduced</a:t>
            </a:r>
          </a:p>
          <a:p>
            <a:pPr lvl="1">
              <a:lnSpc>
                <a:spcPct val="90000"/>
              </a:lnSpc>
            </a:pPr>
            <a:r>
              <a:rPr lang="en-US" sz="1800" dirty="0"/>
              <a:t>Image is a 2D plane: No direct depth information</a:t>
            </a:r>
          </a:p>
          <a:p>
            <a:pPr>
              <a:lnSpc>
                <a:spcPct val="90000"/>
              </a:lnSpc>
            </a:pPr>
            <a:r>
              <a:rPr lang="en-US" sz="1800" dirty="0"/>
              <a:t>Perspective projection </a:t>
            </a:r>
          </a:p>
          <a:p>
            <a:pPr lvl="1">
              <a:lnSpc>
                <a:spcPct val="90000"/>
              </a:lnSpc>
            </a:pPr>
            <a:r>
              <a:rPr lang="en-US" sz="1800" dirty="0"/>
              <a:t>f called the focal length of the lens</a:t>
            </a:r>
          </a:p>
          <a:p>
            <a:pPr lvl="1">
              <a:lnSpc>
                <a:spcPct val="90000"/>
              </a:lnSpc>
            </a:pPr>
            <a:r>
              <a:rPr lang="en-US" sz="1800" dirty="0">
                <a:solidFill>
                  <a:srgbClr val="D82204"/>
                </a:solidFill>
              </a:rPr>
              <a:t>given image size, change f will change FOV and figure sizes</a:t>
            </a:r>
          </a:p>
        </p:txBody>
      </p:sp>
      <p:grpSp>
        <p:nvGrpSpPr>
          <p:cNvPr id="676876" name="Group 12"/>
          <p:cNvGrpSpPr>
            <a:grpSpLocks/>
          </p:cNvGrpSpPr>
          <p:nvPr/>
        </p:nvGrpSpPr>
        <p:grpSpPr bwMode="auto">
          <a:xfrm>
            <a:off x="1295400" y="1466850"/>
            <a:ext cx="6553200" cy="2146300"/>
            <a:chOff x="816" y="924"/>
            <a:chExt cx="4128" cy="1352"/>
          </a:xfrm>
        </p:grpSpPr>
        <p:sp>
          <p:nvSpPr>
            <p:cNvPr id="676875" name="Freeform 11"/>
            <p:cNvSpPr>
              <a:spLocks/>
            </p:cNvSpPr>
            <p:nvPr/>
          </p:nvSpPr>
          <p:spPr bwMode="auto">
            <a:xfrm>
              <a:off x="3984" y="1344"/>
              <a:ext cx="576" cy="480"/>
            </a:xfrm>
            <a:custGeom>
              <a:avLst/>
              <a:gdLst/>
              <a:ahLst/>
              <a:cxnLst>
                <a:cxn ang="0">
                  <a:pos x="0" y="96"/>
                </a:cxn>
                <a:cxn ang="0">
                  <a:pos x="576" y="0"/>
                </a:cxn>
                <a:cxn ang="0">
                  <a:pos x="576" y="480"/>
                </a:cxn>
                <a:cxn ang="0">
                  <a:pos x="0" y="336"/>
                </a:cxn>
                <a:cxn ang="0">
                  <a:pos x="0" y="96"/>
                </a:cxn>
              </a:cxnLst>
              <a:rect l="0" t="0" r="r" b="b"/>
              <a:pathLst>
                <a:path w="576" h="480">
                  <a:moveTo>
                    <a:pt x="0" y="96"/>
                  </a:moveTo>
                  <a:lnTo>
                    <a:pt x="576" y="0"/>
                  </a:lnTo>
                  <a:lnTo>
                    <a:pt x="576" y="480"/>
                  </a:lnTo>
                  <a:lnTo>
                    <a:pt x="0" y="336"/>
                  </a:lnTo>
                  <a:lnTo>
                    <a:pt x="0" y="96"/>
                  </a:lnTo>
                  <a:close/>
                </a:path>
              </a:pathLst>
            </a:custGeom>
            <a:solidFill>
              <a:srgbClr val="FF99CC">
                <a:alpha val="50000"/>
              </a:srgbClr>
            </a:solidFill>
            <a:ln w="12700" cap="flat" cmpd="sng">
              <a:noFill/>
              <a:prstDash val="solid"/>
              <a:round/>
              <a:headEnd type="none" w="sm" len="sm"/>
              <a:tailEnd type="none" w="sm" len="sm"/>
            </a:ln>
            <a:effectLst/>
          </p:spPr>
          <p:txBody>
            <a:bodyPr/>
            <a:lstStyle/>
            <a:p>
              <a:endParaRPr lang="en-US"/>
            </a:p>
          </p:txBody>
        </p:sp>
        <p:pic>
          <p:nvPicPr>
            <p:cNvPr id="676873" name="Picture 9"/>
            <p:cNvPicPr>
              <a:picLocks noChangeAspect="1" noChangeArrowheads="1"/>
            </p:cNvPicPr>
            <p:nvPr/>
          </p:nvPicPr>
          <p:blipFill>
            <a:blip r:embed="rId3" cstate="print"/>
            <a:srcRect/>
            <a:stretch>
              <a:fillRect/>
            </a:stretch>
          </p:blipFill>
          <p:spPr bwMode="auto">
            <a:xfrm>
              <a:off x="816" y="924"/>
              <a:ext cx="4128" cy="1352"/>
            </a:xfrm>
            <a:prstGeom prst="rect">
              <a:avLst/>
            </a:prstGeom>
            <a:noFill/>
            <a:ln w="12700">
              <a:noFill/>
              <a:miter lim="800000"/>
              <a:headEnd type="none" w="sm" len="sm"/>
              <a:tailEnd type="none" w="sm" len="sm"/>
            </a:ln>
            <a:effectLst/>
          </p:spPr>
        </p:pic>
        <p:sp>
          <p:nvSpPr>
            <p:cNvPr id="676874" name="Line 10"/>
            <p:cNvSpPr>
              <a:spLocks noChangeShapeType="1"/>
            </p:cNvSpPr>
            <p:nvPr/>
          </p:nvSpPr>
          <p:spPr bwMode="auto">
            <a:xfrm flipV="1">
              <a:off x="2976" y="1680"/>
              <a:ext cx="336" cy="384"/>
            </a:xfrm>
            <a:prstGeom prst="line">
              <a:avLst/>
            </a:prstGeom>
            <a:noFill/>
            <a:ln w="12700">
              <a:solidFill>
                <a:schemeClr val="tx1"/>
              </a:solidFill>
              <a:round/>
              <a:headEnd type="none" w="sm" len="sm"/>
              <a:tailEnd type="triangle" w="sm" len="sm"/>
            </a:ln>
            <a:effectLst/>
          </p:spPr>
          <p:txBody>
            <a:bodyPr wrap="none" anchor="ctr"/>
            <a:lstStyle/>
            <a:p>
              <a:endParaRPr lang="en-US"/>
            </a:p>
          </p:txBody>
        </p:sp>
      </p:grpSp>
    </p:spTree>
    <p:extLst>
      <p:ext uri="{BB962C8B-B14F-4D97-AF65-F5344CB8AC3E}">
        <p14:creationId xmlns:p14="http://schemas.microsoft.com/office/powerpoint/2010/main" val="620650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2"/>
          <p:cNvSpPr>
            <a:spLocks noGrp="1" noChangeArrowheads="1"/>
          </p:cNvSpPr>
          <p:nvPr>
            <p:ph type="title"/>
          </p:nvPr>
        </p:nvSpPr>
        <p:spPr>
          <a:xfrm>
            <a:off x="381000" y="285750"/>
            <a:ext cx="8696325" cy="609600"/>
          </a:xfrm>
        </p:spPr>
        <p:txBody>
          <a:bodyPr/>
          <a:lstStyle/>
          <a:p>
            <a:r>
              <a:rPr lang="en-US" dirty="0"/>
              <a:t>Focal Length, FOV</a:t>
            </a:r>
          </a:p>
        </p:txBody>
      </p:sp>
      <p:sp>
        <p:nvSpPr>
          <p:cNvPr id="677891" name="Rectangle 3"/>
          <p:cNvSpPr>
            <a:spLocks noGrp="1" noChangeArrowheads="1"/>
          </p:cNvSpPr>
          <p:nvPr>
            <p:ph type="body" idx="1"/>
          </p:nvPr>
        </p:nvSpPr>
        <p:spPr>
          <a:xfrm>
            <a:off x="304800" y="1143000"/>
            <a:ext cx="7848600" cy="457200"/>
          </a:xfrm>
        </p:spPr>
        <p:txBody>
          <a:bodyPr/>
          <a:lstStyle/>
          <a:p>
            <a:r>
              <a:rPr lang="en-US" dirty="0"/>
              <a:t>Consider case with object on the optical axis:</a:t>
            </a:r>
          </a:p>
        </p:txBody>
      </p:sp>
      <p:sp>
        <p:nvSpPr>
          <p:cNvPr id="677893" name="Rectangle 5"/>
          <p:cNvSpPr>
            <a:spLocks noChangeArrowheads="1"/>
          </p:cNvSpPr>
          <p:nvPr/>
        </p:nvSpPr>
        <p:spPr bwMode="auto">
          <a:xfrm>
            <a:off x="457200" y="3733800"/>
            <a:ext cx="8382000" cy="2971800"/>
          </a:xfrm>
          <a:prstGeom prst="rect">
            <a:avLst/>
          </a:prstGeom>
          <a:noFill/>
          <a:ln w="12700">
            <a:noFill/>
            <a:miter lim="800000"/>
            <a:headEnd/>
            <a:tailEnd/>
          </a:ln>
          <a:effectLst/>
        </p:spPr>
        <p:txBody>
          <a:bodyPr lIns="90487" tIns="44450" rIns="90487" bIns="44450"/>
          <a:lstStyle/>
          <a:p>
            <a:pPr marL="342900" indent="-342900">
              <a:spcBef>
                <a:spcPct val="20000"/>
              </a:spcBef>
              <a:buClr>
                <a:srgbClr val="0066FF"/>
              </a:buClr>
              <a:buSzPct val="75000"/>
              <a:buFont typeface="Zapf Dingbats" charset="2"/>
              <a:buChar char="n"/>
            </a:pPr>
            <a:r>
              <a:rPr lang="en-US" sz="2000" b="0" dirty="0">
                <a:solidFill>
                  <a:srgbClr val="FF0000"/>
                </a:solidFill>
              </a:rPr>
              <a:t>Optical axis</a:t>
            </a:r>
            <a:r>
              <a:rPr lang="en-US" sz="2000" b="0" dirty="0"/>
              <a:t>: the direction of imaging</a:t>
            </a:r>
          </a:p>
          <a:p>
            <a:pPr marL="342900" indent="-342900">
              <a:spcBef>
                <a:spcPct val="20000"/>
              </a:spcBef>
              <a:buClr>
                <a:srgbClr val="0066FF"/>
              </a:buClr>
              <a:buSzPct val="75000"/>
              <a:buFont typeface="Zapf Dingbats" charset="2"/>
              <a:buChar char="n"/>
            </a:pPr>
            <a:r>
              <a:rPr lang="en-US" sz="2000" b="0" dirty="0">
                <a:solidFill>
                  <a:srgbClr val="FF0000"/>
                </a:solidFill>
              </a:rPr>
              <a:t>Image plane</a:t>
            </a:r>
            <a:r>
              <a:rPr lang="en-US" sz="2000" b="0" dirty="0"/>
              <a:t>: a plane perpendicular to the optical axis</a:t>
            </a:r>
            <a:endParaRPr lang="en-US" sz="2000" dirty="0"/>
          </a:p>
          <a:p>
            <a:pPr marL="342900" indent="-342900">
              <a:spcBef>
                <a:spcPct val="20000"/>
              </a:spcBef>
              <a:buClr>
                <a:srgbClr val="0066FF"/>
              </a:buClr>
              <a:buSzPct val="75000"/>
              <a:buFont typeface="Zapf Dingbats" charset="2"/>
              <a:buChar char="n"/>
            </a:pPr>
            <a:r>
              <a:rPr lang="en-US" sz="2000" b="0" dirty="0">
                <a:solidFill>
                  <a:srgbClr val="FF0000"/>
                </a:solidFill>
              </a:rPr>
              <a:t>Center of Projection (pinhole),</a:t>
            </a:r>
            <a:r>
              <a:rPr lang="en-US" sz="2000" b="0" dirty="0"/>
              <a:t> focal point, viewpoint, nodal point</a:t>
            </a:r>
          </a:p>
          <a:p>
            <a:pPr marL="342900" indent="-342900">
              <a:spcBef>
                <a:spcPct val="20000"/>
              </a:spcBef>
              <a:buClr>
                <a:srgbClr val="0066FF"/>
              </a:buClr>
              <a:buSzPct val="75000"/>
              <a:buFont typeface="Zapf Dingbats" charset="2"/>
              <a:buChar char="n"/>
            </a:pPr>
            <a:r>
              <a:rPr lang="en-US" sz="2000" b="0" dirty="0">
                <a:solidFill>
                  <a:srgbClr val="FF0000"/>
                </a:solidFill>
              </a:rPr>
              <a:t>Focal length</a:t>
            </a:r>
            <a:r>
              <a:rPr lang="en-US" sz="2000" b="0" dirty="0"/>
              <a:t>: distance from focal point to the image plane</a:t>
            </a:r>
          </a:p>
          <a:p>
            <a:pPr marL="342900" indent="-342900">
              <a:spcBef>
                <a:spcPct val="20000"/>
              </a:spcBef>
              <a:buClr>
                <a:srgbClr val="0066FF"/>
              </a:buClr>
              <a:buSzPct val="75000"/>
              <a:buFont typeface="Zapf Dingbats" charset="2"/>
              <a:buChar char="n"/>
            </a:pPr>
            <a:r>
              <a:rPr lang="en-US" sz="2000" b="0" dirty="0">
                <a:solidFill>
                  <a:srgbClr val="FF0000"/>
                </a:solidFill>
              </a:rPr>
              <a:t>FOV</a:t>
            </a:r>
            <a:r>
              <a:rPr lang="en-US" sz="2000" b="0" dirty="0"/>
              <a:t> : Field of View – viewing angles in horizontal and vertical directions</a:t>
            </a:r>
          </a:p>
          <a:p>
            <a:pPr marL="342900" indent="-342900">
              <a:spcBef>
                <a:spcPct val="20000"/>
              </a:spcBef>
              <a:buClr>
                <a:srgbClr val="0066FF"/>
              </a:buClr>
              <a:buSzPct val="75000"/>
              <a:buFont typeface="Zapf Dingbats" charset="2"/>
              <a:buChar char="n"/>
            </a:pPr>
            <a:endParaRPr lang="en-US" sz="2000" b="0" dirty="0">
              <a:solidFill>
                <a:srgbClr val="C0C0C0"/>
              </a:solidFill>
            </a:endParaRPr>
          </a:p>
        </p:txBody>
      </p:sp>
      <p:grpSp>
        <p:nvGrpSpPr>
          <p:cNvPr id="97" name="Group 96"/>
          <p:cNvGrpSpPr/>
          <p:nvPr/>
        </p:nvGrpSpPr>
        <p:grpSpPr>
          <a:xfrm>
            <a:off x="1689100" y="1676400"/>
            <a:ext cx="7073900" cy="1574800"/>
            <a:chOff x="1689100" y="1676400"/>
            <a:chExt cx="7073900" cy="1574800"/>
          </a:xfrm>
        </p:grpSpPr>
        <p:grpSp>
          <p:nvGrpSpPr>
            <p:cNvPr id="678182" name="Group 294"/>
            <p:cNvGrpSpPr>
              <a:grpSpLocks/>
            </p:cNvGrpSpPr>
            <p:nvPr/>
          </p:nvGrpSpPr>
          <p:grpSpPr bwMode="auto">
            <a:xfrm>
              <a:off x="1689100" y="1752600"/>
              <a:ext cx="5473700" cy="1498600"/>
              <a:chOff x="1064" y="1104"/>
              <a:chExt cx="3448" cy="944"/>
            </a:xfrm>
          </p:grpSpPr>
          <p:sp>
            <p:nvSpPr>
              <p:cNvPr id="678093" name="Rectangle 205"/>
              <p:cNvSpPr>
                <a:spLocks noChangeArrowheads="1"/>
              </p:cNvSpPr>
              <p:nvPr/>
            </p:nvSpPr>
            <p:spPr bwMode="auto">
              <a:xfrm>
                <a:off x="1312" y="1584"/>
                <a:ext cx="2720" cy="16"/>
              </a:xfrm>
              <a:prstGeom prst="rect">
                <a:avLst/>
              </a:prstGeom>
              <a:solidFill>
                <a:srgbClr val="0000FF"/>
              </a:solidFill>
              <a:ln w="9525">
                <a:noFill/>
                <a:miter lim="800000"/>
                <a:headEnd/>
                <a:tailEnd/>
              </a:ln>
            </p:spPr>
            <p:txBody>
              <a:bodyPr/>
              <a:lstStyle/>
              <a:p>
                <a:endParaRPr lang="en-US"/>
              </a:p>
            </p:txBody>
          </p:sp>
          <p:sp>
            <p:nvSpPr>
              <p:cNvPr id="678094" name="Freeform 206"/>
              <p:cNvSpPr>
                <a:spLocks/>
              </p:cNvSpPr>
              <p:nvPr/>
            </p:nvSpPr>
            <p:spPr bwMode="auto">
              <a:xfrm>
                <a:off x="1264" y="1544"/>
                <a:ext cx="112" cy="96"/>
              </a:xfrm>
              <a:custGeom>
                <a:avLst/>
                <a:gdLst/>
                <a:ahLst/>
                <a:cxnLst>
                  <a:cxn ang="0">
                    <a:pos x="0" y="48"/>
                  </a:cxn>
                  <a:cxn ang="0">
                    <a:pos x="112" y="0"/>
                  </a:cxn>
                  <a:cxn ang="0">
                    <a:pos x="64" y="48"/>
                  </a:cxn>
                  <a:cxn ang="0">
                    <a:pos x="112" y="96"/>
                  </a:cxn>
                  <a:cxn ang="0">
                    <a:pos x="0" y="48"/>
                  </a:cxn>
                </a:cxnLst>
                <a:rect l="0" t="0" r="r" b="b"/>
                <a:pathLst>
                  <a:path w="112" h="96">
                    <a:moveTo>
                      <a:pt x="0" y="48"/>
                    </a:moveTo>
                    <a:lnTo>
                      <a:pt x="112" y="0"/>
                    </a:lnTo>
                    <a:lnTo>
                      <a:pt x="64" y="48"/>
                    </a:lnTo>
                    <a:lnTo>
                      <a:pt x="112" y="96"/>
                    </a:lnTo>
                    <a:lnTo>
                      <a:pt x="0" y="48"/>
                    </a:lnTo>
                    <a:close/>
                  </a:path>
                </a:pathLst>
              </a:custGeom>
              <a:solidFill>
                <a:srgbClr val="0000FF"/>
              </a:solidFill>
              <a:ln w="9525">
                <a:noFill/>
                <a:round/>
                <a:headEnd/>
                <a:tailEnd/>
              </a:ln>
            </p:spPr>
            <p:txBody>
              <a:bodyPr/>
              <a:lstStyle/>
              <a:p>
                <a:endParaRPr lang="en-US"/>
              </a:p>
            </p:txBody>
          </p:sp>
          <p:sp>
            <p:nvSpPr>
              <p:cNvPr id="678095" name="Rectangle 207"/>
              <p:cNvSpPr>
                <a:spLocks noChangeArrowheads="1"/>
              </p:cNvSpPr>
              <p:nvPr/>
            </p:nvSpPr>
            <p:spPr bwMode="auto">
              <a:xfrm>
                <a:off x="1456" y="1256"/>
                <a:ext cx="40" cy="336"/>
              </a:xfrm>
              <a:prstGeom prst="rect">
                <a:avLst/>
              </a:prstGeom>
              <a:solidFill>
                <a:srgbClr val="FF0000"/>
              </a:solidFill>
              <a:ln w="9525">
                <a:noFill/>
                <a:miter lim="800000"/>
                <a:headEnd/>
                <a:tailEnd/>
              </a:ln>
            </p:spPr>
            <p:txBody>
              <a:bodyPr/>
              <a:lstStyle/>
              <a:p>
                <a:endParaRPr lang="en-US"/>
              </a:p>
            </p:txBody>
          </p:sp>
          <p:sp>
            <p:nvSpPr>
              <p:cNvPr id="678096" name="Freeform 208"/>
              <p:cNvSpPr>
                <a:spLocks/>
              </p:cNvSpPr>
              <p:nvPr/>
            </p:nvSpPr>
            <p:spPr bwMode="auto">
              <a:xfrm>
                <a:off x="1400" y="1168"/>
                <a:ext cx="160" cy="176"/>
              </a:xfrm>
              <a:custGeom>
                <a:avLst/>
                <a:gdLst/>
                <a:ahLst/>
                <a:cxnLst>
                  <a:cxn ang="0">
                    <a:pos x="80" y="0"/>
                  </a:cxn>
                  <a:cxn ang="0">
                    <a:pos x="0" y="176"/>
                  </a:cxn>
                  <a:cxn ang="0">
                    <a:pos x="80" y="96"/>
                  </a:cxn>
                  <a:cxn ang="0">
                    <a:pos x="160" y="176"/>
                  </a:cxn>
                  <a:cxn ang="0">
                    <a:pos x="80" y="0"/>
                  </a:cxn>
                </a:cxnLst>
                <a:rect l="0" t="0" r="r" b="b"/>
                <a:pathLst>
                  <a:path w="160" h="176">
                    <a:moveTo>
                      <a:pt x="80" y="0"/>
                    </a:moveTo>
                    <a:lnTo>
                      <a:pt x="0" y="176"/>
                    </a:lnTo>
                    <a:lnTo>
                      <a:pt x="80" y="96"/>
                    </a:lnTo>
                    <a:lnTo>
                      <a:pt x="160" y="176"/>
                    </a:lnTo>
                    <a:lnTo>
                      <a:pt x="80" y="0"/>
                    </a:lnTo>
                    <a:close/>
                  </a:path>
                </a:pathLst>
              </a:custGeom>
              <a:solidFill>
                <a:srgbClr val="FF0000"/>
              </a:solidFill>
              <a:ln w="9525">
                <a:noFill/>
                <a:round/>
                <a:headEnd/>
                <a:tailEnd/>
              </a:ln>
            </p:spPr>
            <p:txBody>
              <a:bodyPr/>
              <a:lstStyle/>
              <a:p>
                <a:endParaRPr lang="en-US"/>
              </a:p>
            </p:txBody>
          </p:sp>
          <p:sp>
            <p:nvSpPr>
              <p:cNvPr id="678097" name="Freeform 209"/>
              <p:cNvSpPr>
                <a:spLocks/>
              </p:cNvSpPr>
              <p:nvPr/>
            </p:nvSpPr>
            <p:spPr bwMode="auto">
              <a:xfrm>
                <a:off x="3032" y="1536"/>
                <a:ext cx="96" cy="88"/>
              </a:xfrm>
              <a:custGeom>
                <a:avLst/>
                <a:gdLst/>
                <a:ahLst/>
                <a:cxnLst>
                  <a:cxn ang="0">
                    <a:pos x="96" y="40"/>
                  </a:cxn>
                  <a:cxn ang="0">
                    <a:pos x="80" y="72"/>
                  </a:cxn>
                  <a:cxn ang="0">
                    <a:pos x="48" y="88"/>
                  </a:cxn>
                  <a:cxn ang="0">
                    <a:pos x="48" y="88"/>
                  </a:cxn>
                  <a:cxn ang="0">
                    <a:pos x="16" y="72"/>
                  </a:cxn>
                  <a:cxn ang="0">
                    <a:pos x="0" y="40"/>
                  </a:cxn>
                  <a:cxn ang="0">
                    <a:pos x="0" y="40"/>
                  </a:cxn>
                  <a:cxn ang="0">
                    <a:pos x="16" y="8"/>
                  </a:cxn>
                  <a:cxn ang="0">
                    <a:pos x="48" y="0"/>
                  </a:cxn>
                  <a:cxn ang="0">
                    <a:pos x="48" y="0"/>
                  </a:cxn>
                  <a:cxn ang="0">
                    <a:pos x="80" y="8"/>
                  </a:cxn>
                  <a:cxn ang="0">
                    <a:pos x="96" y="40"/>
                  </a:cxn>
                </a:cxnLst>
                <a:rect l="0" t="0" r="r" b="b"/>
                <a:pathLst>
                  <a:path w="96" h="88">
                    <a:moveTo>
                      <a:pt x="96" y="40"/>
                    </a:moveTo>
                    <a:lnTo>
                      <a:pt x="80" y="72"/>
                    </a:lnTo>
                    <a:lnTo>
                      <a:pt x="48" y="88"/>
                    </a:lnTo>
                    <a:lnTo>
                      <a:pt x="48" y="88"/>
                    </a:lnTo>
                    <a:lnTo>
                      <a:pt x="16" y="72"/>
                    </a:lnTo>
                    <a:lnTo>
                      <a:pt x="0" y="40"/>
                    </a:lnTo>
                    <a:lnTo>
                      <a:pt x="0" y="40"/>
                    </a:lnTo>
                    <a:lnTo>
                      <a:pt x="16" y="8"/>
                    </a:lnTo>
                    <a:lnTo>
                      <a:pt x="48" y="0"/>
                    </a:lnTo>
                    <a:lnTo>
                      <a:pt x="48" y="0"/>
                    </a:lnTo>
                    <a:lnTo>
                      <a:pt x="80" y="8"/>
                    </a:lnTo>
                    <a:lnTo>
                      <a:pt x="96" y="40"/>
                    </a:lnTo>
                    <a:close/>
                  </a:path>
                </a:pathLst>
              </a:custGeom>
              <a:solidFill>
                <a:srgbClr val="2222FF"/>
              </a:solidFill>
              <a:ln w="9525">
                <a:noFill/>
                <a:round/>
                <a:headEnd/>
                <a:tailEnd/>
              </a:ln>
            </p:spPr>
            <p:txBody>
              <a:bodyPr/>
              <a:lstStyle/>
              <a:p>
                <a:endParaRPr lang="en-US"/>
              </a:p>
            </p:txBody>
          </p:sp>
          <p:sp>
            <p:nvSpPr>
              <p:cNvPr id="678098" name="Line 210"/>
              <p:cNvSpPr>
                <a:spLocks noChangeShapeType="1"/>
              </p:cNvSpPr>
              <p:nvPr/>
            </p:nvSpPr>
            <p:spPr bwMode="auto">
              <a:xfrm flipH="1">
                <a:off x="3112" y="1576"/>
                <a:ext cx="16" cy="32"/>
              </a:xfrm>
              <a:prstGeom prst="line">
                <a:avLst/>
              </a:prstGeom>
              <a:noFill/>
              <a:ln w="12700">
                <a:solidFill>
                  <a:srgbClr val="2222FF"/>
                </a:solidFill>
                <a:round/>
                <a:headEnd/>
                <a:tailEnd/>
              </a:ln>
            </p:spPr>
            <p:txBody>
              <a:bodyPr/>
              <a:lstStyle/>
              <a:p>
                <a:endParaRPr lang="en-US"/>
              </a:p>
            </p:txBody>
          </p:sp>
          <p:sp>
            <p:nvSpPr>
              <p:cNvPr id="678099" name="Line 211"/>
              <p:cNvSpPr>
                <a:spLocks noChangeShapeType="1"/>
              </p:cNvSpPr>
              <p:nvPr/>
            </p:nvSpPr>
            <p:spPr bwMode="auto">
              <a:xfrm>
                <a:off x="3112" y="1608"/>
                <a:ext cx="1" cy="1"/>
              </a:xfrm>
              <a:prstGeom prst="line">
                <a:avLst/>
              </a:prstGeom>
              <a:noFill/>
              <a:ln w="12700">
                <a:solidFill>
                  <a:srgbClr val="2222FF"/>
                </a:solidFill>
                <a:round/>
                <a:headEnd/>
                <a:tailEnd/>
              </a:ln>
            </p:spPr>
            <p:txBody>
              <a:bodyPr/>
              <a:lstStyle/>
              <a:p>
                <a:endParaRPr lang="en-US"/>
              </a:p>
            </p:txBody>
          </p:sp>
          <p:sp>
            <p:nvSpPr>
              <p:cNvPr id="678100" name="Line 212"/>
              <p:cNvSpPr>
                <a:spLocks noChangeShapeType="1"/>
              </p:cNvSpPr>
              <p:nvPr/>
            </p:nvSpPr>
            <p:spPr bwMode="auto">
              <a:xfrm flipH="1">
                <a:off x="3080" y="1608"/>
                <a:ext cx="32" cy="16"/>
              </a:xfrm>
              <a:prstGeom prst="line">
                <a:avLst/>
              </a:prstGeom>
              <a:noFill/>
              <a:ln w="12700">
                <a:solidFill>
                  <a:srgbClr val="2222FF"/>
                </a:solidFill>
                <a:round/>
                <a:headEnd/>
                <a:tailEnd/>
              </a:ln>
            </p:spPr>
            <p:txBody>
              <a:bodyPr/>
              <a:lstStyle/>
              <a:p>
                <a:endParaRPr lang="en-US"/>
              </a:p>
            </p:txBody>
          </p:sp>
          <p:sp>
            <p:nvSpPr>
              <p:cNvPr id="678101" name="Line 213"/>
              <p:cNvSpPr>
                <a:spLocks noChangeShapeType="1"/>
              </p:cNvSpPr>
              <p:nvPr/>
            </p:nvSpPr>
            <p:spPr bwMode="auto">
              <a:xfrm>
                <a:off x="3080" y="1624"/>
                <a:ext cx="1" cy="1"/>
              </a:xfrm>
              <a:prstGeom prst="line">
                <a:avLst/>
              </a:prstGeom>
              <a:noFill/>
              <a:ln w="12700">
                <a:solidFill>
                  <a:srgbClr val="2222FF"/>
                </a:solidFill>
                <a:round/>
                <a:headEnd/>
                <a:tailEnd/>
              </a:ln>
            </p:spPr>
            <p:txBody>
              <a:bodyPr/>
              <a:lstStyle/>
              <a:p>
                <a:endParaRPr lang="en-US"/>
              </a:p>
            </p:txBody>
          </p:sp>
          <p:sp>
            <p:nvSpPr>
              <p:cNvPr id="678102" name="Line 214"/>
              <p:cNvSpPr>
                <a:spLocks noChangeShapeType="1"/>
              </p:cNvSpPr>
              <p:nvPr/>
            </p:nvSpPr>
            <p:spPr bwMode="auto">
              <a:xfrm>
                <a:off x="3080" y="1624"/>
                <a:ext cx="1" cy="1"/>
              </a:xfrm>
              <a:prstGeom prst="line">
                <a:avLst/>
              </a:prstGeom>
              <a:noFill/>
              <a:ln w="12700">
                <a:solidFill>
                  <a:srgbClr val="2222FF"/>
                </a:solidFill>
                <a:round/>
                <a:headEnd/>
                <a:tailEnd/>
              </a:ln>
            </p:spPr>
            <p:txBody>
              <a:bodyPr/>
              <a:lstStyle/>
              <a:p>
                <a:endParaRPr lang="en-US"/>
              </a:p>
            </p:txBody>
          </p:sp>
          <p:sp>
            <p:nvSpPr>
              <p:cNvPr id="678103" name="Line 215"/>
              <p:cNvSpPr>
                <a:spLocks noChangeShapeType="1"/>
              </p:cNvSpPr>
              <p:nvPr/>
            </p:nvSpPr>
            <p:spPr bwMode="auto">
              <a:xfrm>
                <a:off x="3080" y="1624"/>
                <a:ext cx="1" cy="1"/>
              </a:xfrm>
              <a:prstGeom prst="line">
                <a:avLst/>
              </a:prstGeom>
              <a:noFill/>
              <a:ln w="12700">
                <a:solidFill>
                  <a:srgbClr val="2222FF"/>
                </a:solidFill>
                <a:round/>
                <a:headEnd/>
                <a:tailEnd/>
              </a:ln>
            </p:spPr>
            <p:txBody>
              <a:bodyPr/>
              <a:lstStyle/>
              <a:p>
                <a:endParaRPr lang="en-US"/>
              </a:p>
            </p:txBody>
          </p:sp>
          <p:sp>
            <p:nvSpPr>
              <p:cNvPr id="678104" name="Line 216"/>
              <p:cNvSpPr>
                <a:spLocks noChangeShapeType="1"/>
              </p:cNvSpPr>
              <p:nvPr/>
            </p:nvSpPr>
            <p:spPr bwMode="auto">
              <a:xfrm flipH="1" flipV="1">
                <a:off x="3048" y="1608"/>
                <a:ext cx="32" cy="16"/>
              </a:xfrm>
              <a:prstGeom prst="line">
                <a:avLst/>
              </a:prstGeom>
              <a:noFill/>
              <a:ln w="12700">
                <a:solidFill>
                  <a:srgbClr val="2222FF"/>
                </a:solidFill>
                <a:round/>
                <a:headEnd/>
                <a:tailEnd/>
              </a:ln>
            </p:spPr>
            <p:txBody>
              <a:bodyPr/>
              <a:lstStyle/>
              <a:p>
                <a:endParaRPr lang="en-US"/>
              </a:p>
            </p:txBody>
          </p:sp>
          <p:sp>
            <p:nvSpPr>
              <p:cNvPr id="678105" name="Line 217"/>
              <p:cNvSpPr>
                <a:spLocks noChangeShapeType="1"/>
              </p:cNvSpPr>
              <p:nvPr/>
            </p:nvSpPr>
            <p:spPr bwMode="auto">
              <a:xfrm>
                <a:off x="3048" y="1608"/>
                <a:ext cx="1" cy="1"/>
              </a:xfrm>
              <a:prstGeom prst="line">
                <a:avLst/>
              </a:prstGeom>
              <a:noFill/>
              <a:ln w="12700">
                <a:solidFill>
                  <a:srgbClr val="2222FF"/>
                </a:solidFill>
                <a:round/>
                <a:headEnd/>
                <a:tailEnd/>
              </a:ln>
            </p:spPr>
            <p:txBody>
              <a:bodyPr/>
              <a:lstStyle/>
              <a:p>
                <a:endParaRPr lang="en-US"/>
              </a:p>
            </p:txBody>
          </p:sp>
          <p:sp>
            <p:nvSpPr>
              <p:cNvPr id="678106" name="Line 218"/>
              <p:cNvSpPr>
                <a:spLocks noChangeShapeType="1"/>
              </p:cNvSpPr>
              <p:nvPr/>
            </p:nvSpPr>
            <p:spPr bwMode="auto">
              <a:xfrm flipH="1" flipV="1">
                <a:off x="3032" y="1576"/>
                <a:ext cx="16" cy="32"/>
              </a:xfrm>
              <a:prstGeom prst="line">
                <a:avLst/>
              </a:prstGeom>
              <a:noFill/>
              <a:ln w="12700">
                <a:solidFill>
                  <a:srgbClr val="2222FF"/>
                </a:solidFill>
                <a:round/>
                <a:headEnd/>
                <a:tailEnd/>
              </a:ln>
            </p:spPr>
            <p:txBody>
              <a:bodyPr/>
              <a:lstStyle/>
              <a:p>
                <a:endParaRPr lang="en-US"/>
              </a:p>
            </p:txBody>
          </p:sp>
          <p:sp>
            <p:nvSpPr>
              <p:cNvPr id="678107" name="Line 219"/>
              <p:cNvSpPr>
                <a:spLocks noChangeShapeType="1"/>
              </p:cNvSpPr>
              <p:nvPr/>
            </p:nvSpPr>
            <p:spPr bwMode="auto">
              <a:xfrm>
                <a:off x="3032" y="1576"/>
                <a:ext cx="1" cy="1"/>
              </a:xfrm>
              <a:prstGeom prst="line">
                <a:avLst/>
              </a:prstGeom>
              <a:noFill/>
              <a:ln w="12700">
                <a:solidFill>
                  <a:srgbClr val="2222FF"/>
                </a:solidFill>
                <a:round/>
                <a:headEnd/>
                <a:tailEnd/>
              </a:ln>
            </p:spPr>
            <p:txBody>
              <a:bodyPr/>
              <a:lstStyle/>
              <a:p>
                <a:endParaRPr lang="en-US"/>
              </a:p>
            </p:txBody>
          </p:sp>
          <p:sp>
            <p:nvSpPr>
              <p:cNvPr id="678108" name="Line 220"/>
              <p:cNvSpPr>
                <a:spLocks noChangeShapeType="1"/>
              </p:cNvSpPr>
              <p:nvPr/>
            </p:nvSpPr>
            <p:spPr bwMode="auto">
              <a:xfrm>
                <a:off x="3032" y="1576"/>
                <a:ext cx="1" cy="1"/>
              </a:xfrm>
              <a:prstGeom prst="line">
                <a:avLst/>
              </a:prstGeom>
              <a:noFill/>
              <a:ln w="12700">
                <a:solidFill>
                  <a:srgbClr val="2222FF"/>
                </a:solidFill>
                <a:round/>
                <a:headEnd/>
                <a:tailEnd/>
              </a:ln>
            </p:spPr>
            <p:txBody>
              <a:bodyPr/>
              <a:lstStyle/>
              <a:p>
                <a:endParaRPr lang="en-US"/>
              </a:p>
            </p:txBody>
          </p:sp>
          <p:sp>
            <p:nvSpPr>
              <p:cNvPr id="678109" name="Line 221"/>
              <p:cNvSpPr>
                <a:spLocks noChangeShapeType="1"/>
              </p:cNvSpPr>
              <p:nvPr/>
            </p:nvSpPr>
            <p:spPr bwMode="auto">
              <a:xfrm>
                <a:off x="3032" y="1576"/>
                <a:ext cx="1" cy="1"/>
              </a:xfrm>
              <a:prstGeom prst="line">
                <a:avLst/>
              </a:prstGeom>
              <a:noFill/>
              <a:ln w="12700">
                <a:solidFill>
                  <a:srgbClr val="2222FF"/>
                </a:solidFill>
                <a:round/>
                <a:headEnd/>
                <a:tailEnd/>
              </a:ln>
            </p:spPr>
            <p:txBody>
              <a:bodyPr/>
              <a:lstStyle/>
              <a:p>
                <a:endParaRPr lang="en-US"/>
              </a:p>
            </p:txBody>
          </p:sp>
          <p:sp>
            <p:nvSpPr>
              <p:cNvPr id="678110" name="Line 222"/>
              <p:cNvSpPr>
                <a:spLocks noChangeShapeType="1"/>
              </p:cNvSpPr>
              <p:nvPr/>
            </p:nvSpPr>
            <p:spPr bwMode="auto">
              <a:xfrm flipV="1">
                <a:off x="3032" y="1544"/>
                <a:ext cx="16" cy="32"/>
              </a:xfrm>
              <a:prstGeom prst="line">
                <a:avLst/>
              </a:prstGeom>
              <a:noFill/>
              <a:ln w="12700">
                <a:solidFill>
                  <a:srgbClr val="2222FF"/>
                </a:solidFill>
                <a:round/>
                <a:headEnd/>
                <a:tailEnd/>
              </a:ln>
            </p:spPr>
            <p:txBody>
              <a:bodyPr/>
              <a:lstStyle/>
              <a:p>
                <a:endParaRPr lang="en-US"/>
              </a:p>
            </p:txBody>
          </p:sp>
          <p:sp>
            <p:nvSpPr>
              <p:cNvPr id="678111" name="Line 223"/>
              <p:cNvSpPr>
                <a:spLocks noChangeShapeType="1"/>
              </p:cNvSpPr>
              <p:nvPr/>
            </p:nvSpPr>
            <p:spPr bwMode="auto">
              <a:xfrm>
                <a:off x="3048" y="1544"/>
                <a:ext cx="1" cy="1"/>
              </a:xfrm>
              <a:prstGeom prst="line">
                <a:avLst/>
              </a:prstGeom>
              <a:noFill/>
              <a:ln w="12700">
                <a:solidFill>
                  <a:srgbClr val="2222FF"/>
                </a:solidFill>
                <a:round/>
                <a:headEnd/>
                <a:tailEnd/>
              </a:ln>
            </p:spPr>
            <p:txBody>
              <a:bodyPr/>
              <a:lstStyle/>
              <a:p>
                <a:endParaRPr lang="en-US"/>
              </a:p>
            </p:txBody>
          </p:sp>
          <p:sp>
            <p:nvSpPr>
              <p:cNvPr id="678112" name="Line 224"/>
              <p:cNvSpPr>
                <a:spLocks noChangeShapeType="1"/>
              </p:cNvSpPr>
              <p:nvPr/>
            </p:nvSpPr>
            <p:spPr bwMode="auto">
              <a:xfrm flipV="1">
                <a:off x="3048" y="1536"/>
                <a:ext cx="32" cy="8"/>
              </a:xfrm>
              <a:prstGeom prst="line">
                <a:avLst/>
              </a:prstGeom>
              <a:noFill/>
              <a:ln w="12700">
                <a:solidFill>
                  <a:srgbClr val="2222FF"/>
                </a:solidFill>
                <a:round/>
                <a:headEnd/>
                <a:tailEnd/>
              </a:ln>
            </p:spPr>
            <p:txBody>
              <a:bodyPr/>
              <a:lstStyle/>
              <a:p>
                <a:endParaRPr lang="en-US"/>
              </a:p>
            </p:txBody>
          </p:sp>
          <p:sp>
            <p:nvSpPr>
              <p:cNvPr id="678113" name="Line 225"/>
              <p:cNvSpPr>
                <a:spLocks noChangeShapeType="1"/>
              </p:cNvSpPr>
              <p:nvPr/>
            </p:nvSpPr>
            <p:spPr bwMode="auto">
              <a:xfrm>
                <a:off x="3080" y="1536"/>
                <a:ext cx="1" cy="1"/>
              </a:xfrm>
              <a:prstGeom prst="line">
                <a:avLst/>
              </a:prstGeom>
              <a:noFill/>
              <a:ln w="12700">
                <a:solidFill>
                  <a:srgbClr val="2222FF"/>
                </a:solidFill>
                <a:round/>
                <a:headEnd/>
                <a:tailEnd/>
              </a:ln>
            </p:spPr>
            <p:txBody>
              <a:bodyPr/>
              <a:lstStyle/>
              <a:p>
                <a:endParaRPr lang="en-US"/>
              </a:p>
            </p:txBody>
          </p:sp>
          <p:sp>
            <p:nvSpPr>
              <p:cNvPr id="678114" name="Line 226"/>
              <p:cNvSpPr>
                <a:spLocks noChangeShapeType="1"/>
              </p:cNvSpPr>
              <p:nvPr/>
            </p:nvSpPr>
            <p:spPr bwMode="auto">
              <a:xfrm>
                <a:off x="3080" y="1536"/>
                <a:ext cx="1" cy="1"/>
              </a:xfrm>
              <a:prstGeom prst="line">
                <a:avLst/>
              </a:prstGeom>
              <a:noFill/>
              <a:ln w="12700">
                <a:solidFill>
                  <a:srgbClr val="2222FF"/>
                </a:solidFill>
                <a:round/>
                <a:headEnd/>
                <a:tailEnd/>
              </a:ln>
            </p:spPr>
            <p:txBody>
              <a:bodyPr/>
              <a:lstStyle/>
              <a:p>
                <a:endParaRPr lang="en-US"/>
              </a:p>
            </p:txBody>
          </p:sp>
          <p:sp>
            <p:nvSpPr>
              <p:cNvPr id="678115" name="Line 227"/>
              <p:cNvSpPr>
                <a:spLocks noChangeShapeType="1"/>
              </p:cNvSpPr>
              <p:nvPr/>
            </p:nvSpPr>
            <p:spPr bwMode="auto">
              <a:xfrm>
                <a:off x="3080" y="1536"/>
                <a:ext cx="1" cy="1"/>
              </a:xfrm>
              <a:prstGeom prst="line">
                <a:avLst/>
              </a:prstGeom>
              <a:noFill/>
              <a:ln w="12700">
                <a:solidFill>
                  <a:srgbClr val="2222FF"/>
                </a:solidFill>
                <a:round/>
                <a:headEnd/>
                <a:tailEnd/>
              </a:ln>
            </p:spPr>
            <p:txBody>
              <a:bodyPr/>
              <a:lstStyle/>
              <a:p>
                <a:endParaRPr lang="en-US"/>
              </a:p>
            </p:txBody>
          </p:sp>
          <p:sp>
            <p:nvSpPr>
              <p:cNvPr id="678116" name="Line 228"/>
              <p:cNvSpPr>
                <a:spLocks noChangeShapeType="1"/>
              </p:cNvSpPr>
              <p:nvPr/>
            </p:nvSpPr>
            <p:spPr bwMode="auto">
              <a:xfrm>
                <a:off x="3080" y="1536"/>
                <a:ext cx="32" cy="8"/>
              </a:xfrm>
              <a:prstGeom prst="line">
                <a:avLst/>
              </a:prstGeom>
              <a:noFill/>
              <a:ln w="12700">
                <a:solidFill>
                  <a:srgbClr val="2222FF"/>
                </a:solidFill>
                <a:round/>
                <a:headEnd/>
                <a:tailEnd/>
              </a:ln>
            </p:spPr>
            <p:txBody>
              <a:bodyPr/>
              <a:lstStyle/>
              <a:p>
                <a:endParaRPr lang="en-US"/>
              </a:p>
            </p:txBody>
          </p:sp>
          <p:sp>
            <p:nvSpPr>
              <p:cNvPr id="678117" name="Line 229"/>
              <p:cNvSpPr>
                <a:spLocks noChangeShapeType="1"/>
              </p:cNvSpPr>
              <p:nvPr/>
            </p:nvSpPr>
            <p:spPr bwMode="auto">
              <a:xfrm>
                <a:off x="3112" y="1544"/>
                <a:ext cx="1" cy="1"/>
              </a:xfrm>
              <a:prstGeom prst="line">
                <a:avLst/>
              </a:prstGeom>
              <a:noFill/>
              <a:ln w="12700">
                <a:solidFill>
                  <a:srgbClr val="2222FF"/>
                </a:solidFill>
                <a:round/>
                <a:headEnd/>
                <a:tailEnd/>
              </a:ln>
            </p:spPr>
            <p:txBody>
              <a:bodyPr/>
              <a:lstStyle/>
              <a:p>
                <a:endParaRPr lang="en-US"/>
              </a:p>
            </p:txBody>
          </p:sp>
          <p:sp>
            <p:nvSpPr>
              <p:cNvPr id="678118" name="Line 230"/>
              <p:cNvSpPr>
                <a:spLocks noChangeShapeType="1"/>
              </p:cNvSpPr>
              <p:nvPr/>
            </p:nvSpPr>
            <p:spPr bwMode="auto">
              <a:xfrm>
                <a:off x="3112" y="1544"/>
                <a:ext cx="16" cy="32"/>
              </a:xfrm>
              <a:prstGeom prst="line">
                <a:avLst/>
              </a:prstGeom>
              <a:noFill/>
              <a:ln w="12700">
                <a:solidFill>
                  <a:srgbClr val="2222FF"/>
                </a:solidFill>
                <a:round/>
                <a:headEnd/>
                <a:tailEnd/>
              </a:ln>
            </p:spPr>
            <p:txBody>
              <a:bodyPr/>
              <a:lstStyle/>
              <a:p>
                <a:endParaRPr lang="en-US"/>
              </a:p>
            </p:txBody>
          </p:sp>
          <p:sp>
            <p:nvSpPr>
              <p:cNvPr id="678119" name="Line 231"/>
              <p:cNvSpPr>
                <a:spLocks noChangeShapeType="1"/>
              </p:cNvSpPr>
              <p:nvPr/>
            </p:nvSpPr>
            <p:spPr bwMode="auto">
              <a:xfrm>
                <a:off x="3128" y="1576"/>
                <a:ext cx="1" cy="1"/>
              </a:xfrm>
              <a:prstGeom prst="line">
                <a:avLst/>
              </a:prstGeom>
              <a:noFill/>
              <a:ln w="12700">
                <a:solidFill>
                  <a:srgbClr val="2222FF"/>
                </a:solidFill>
                <a:round/>
                <a:headEnd/>
                <a:tailEnd/>
              </a:ln>
            </p:spPr>
            <p:txBody>
              <a:bodyPr/>
              <a:lstStyle/>
              <a:p>
                <a:endParaRPr lang="en-US"/>
              </a:p>
            </p:txBody>
          </p:sp>
          <p:sp>
            <p:nvSpPr>
              <p:cNvPr id="678120" name="Freeform 232"/>
              <p:cNvSpPr>
                <a:spLocks/>
              </p:cNvSpPr>
              <p:nvPr/>
            </p:nvSpPr>
            <p:spPr bwMode="auto">
              <a:xfrm>
                <a:off x="3992" y="1576"/>
                <a:ext cx="56" cy="56"/>
              </a:xfrm>
              <a:custGeom>
                <a:avLst/>
                <a:gdLst/>
                <a:ahLst/>
                <a:cxnLst>
                  <a:cxn ang="0">
                    <a:pos x="56" y="32"/>
                  </a:cxn>
                  <a:cxn ang="0">
                    <a:pos x="48" y="48"/>
                  </a:cxn>
                  <a:cxn ang="0">
                    <a:pos x="24" y="56"/>
                  </a:cxn>
                  <a:cxn ang="0">
                    <a:pos x="24" y="56"/>
                  </a:cxn>
                  <a:cxn ang="0">
                    <a:pos x="8" y="48"/>
                  </a:cxn>
                  <a:cxn ang="0">
                    <a:pos x="0" y="32"/>
                  </a:cxn>
                  <a:cxn ang="0">
                    <a:pos x="0" y="32"/>
                  </a:cxn>
                  <a:cxn ang="0">
                    <a:pos x="8" y="8"/>
                  </a:cxn>
                  <a:cxn ang="0">
                    <a:pos x="24" y="0"/>
                  </a:cxn>
                  <a:cxn ang="0">
                    <a:pos x="24" y="0"/>
                  </a:cxn>
                  <a:cxn ang="0">
                    <a:pos x="48" y="8"/>
                  </a:cxn>
                  <a:cxn ang="0">
                    <a:pos x="56" y="32"/>
                  </a:cxn>
                </a:cxnLst>
                <a:rect l="0" t="0" r="r" b="b"/>
                <a:pathLst>
                  <a:path w="56" h="56">
                    <a:moveTo>
                      <a:pt x="56" y="32"/>
                    </a:moveTo>
                    <a:lnTo>
                      <a:pt x="48" y="48"/>
                    </a:lnTo>
                    <a:lnTo>
                      <a:pt x="24" y="56"/>
                    </a:lnTo>
                    <a:lnTo>
                      <a:pt x="24" y="56"/>
                    </a:lnTo>
                    <a:lnTo>
                      <a:pt x="8" y="48"/>
                    </a:lnTo>
                    <a:lnTo>
                      <a:pt x="0" y="32"/>
                    </a:lnTo>
                    <a:lnTo>
                      <a:pt x="0" y="32"/>
                    </a:lnTo>
                    <a:lnTo>
                      <a:pt x="8" y="8"/>
                    </a:lnTo>
                    <a:lnTo>
                      <a:pt x="24" y="0"/>
                    </a:lnTo>
                    <a:lnTo>
                      <a:pt x="24" y="0"/>
                    </a:lnTo>
                    <a:lnTo>
                      <a:pt x="48" y="8"/>
                    </a:lnTo>
                    <a:lnTo>
                      <a:pt x="56" y="32"/>
                    </a:lnTo>
                    <a:close/>
                  </a:path>
                </a:pathLst>
              </a:custGeom>
              <a:solidFill>
                <a:srgbClr val="000000"/>
              </a:solidFill>
              <a:ln w="9525">
                <a:noFill/>
                <a:round/>
                <a:headEnd/>
                <a:tailEnd/>
              </a:ln>
            </p:spPr>
            <p:txBody>
              <a:bodyPr/>
              <a:lstStyle/>
              <a:p>
                <a:endParaRPr lang="en-US"/>
              </a:p>
            </p:txBody>
          </p:sp>
          <p:sp>
            <p:nvSpPr>
              <p:cNvPr id="678121" name="Line 233"/>
              <p:cNvSpPr>
                <a:spLocks noChangeShapeType="1"/>
              </p:cNvSpPr>
              <p:nvPr/>
            </p:nvSpPr>
            <p:spPr bwMode="auto">
              <a:xfrm flipH="1">
                <a:off x="4040" y="1608"/>
                <a:ext cx="8" cy="16"/>
              </a:xfrm>
              <a:prstGeom prst="line">
                <a:avLst/>
              </a:prstGeom>
              <a:noFill/>
              <a:ln w="12700">
                <a:solidFill>
                  <a:srgbClr val="000000"/>
                </a:solidFill>
                <a:round/>
                <a:headEnd/>
                <a:tailEnd/>
              </a:ln>
            </p:spPr>
            <p:txBody>
              <a:bodyPr/>
              <a:lstStyle/>
              <a:p>
                <a:endParaRPr lang="en-US"/>
              </a:p>
            </p:txBody>
          </p:sp>
          <p:sp>
            <p:nvSpPr>
              <p:cNvPr id="678122" name="Line 234"/>
              <p:cNvSpPr>
                <a:spLocks noChangeShapeType="1"/>
              </p:cNvSpPr>
              <p:nvPr/>
            </p:nvSpPr>
            <p:spPr bwMode="auto">
              <a:xfrm>
                <a:off x="4040" y="1624"/>
                <a:ext cx="1" cy="1"/>
              </a:xfrm>
              <a:prstGeom prst="line">
                <a:avLst/>
              </a:prstGeom>
              <a:noFill/>
              <a:ln w="12700">
                <a:solidFill>
                  <a:srgbClr val="000000"/>
                </a:solidFill>
                <a:round/>
                <a:headEnd/>
                <a:tailEnd/>
              </a:ln>
            </p:spPr>
            <p:txBody>
              <a:bodyPr/>
              <a:lstStyle/>
              <a:p>
                <a:endParaRPr lang="en-US"/>
              </a:p>
            </p:txBody>
          </p:sp>
          <p:sp>
            <p:nvSpPr>
              <p:cNvPr id="678123" name="Line 235"/>
              <p:cNvSpPr>
                <a:spLocks noChangeShapeType="1"/>
              </p:cNvSpPr>
              <p:nvPr/>
            </p:nvSpPr>
            <p:spPr bwMode="auto">
              <a:xfrm flipH="1">
                <a:off x="4016" y="1624"/>
                <a:ext cx="24" cy="8"/>
              </a:xfrm>
              <a:prstGeom prst="line">
                <a:avLst/>
              </a:prstGeom>
              <a:noFill/>
              <a:ln w="12700">
                <a:solidFill>
                  <a:srgbClr val="000000"/>
                </a:solidFill>
                <a:round/>
                <a:headEnd/>
                <a:tailEnd/>
              </a:ln>
            </p:spPr>
            <p:txBody>
              <a:bodyPr/>
              <a:lstStyle/>
              <a:p>
                <a:endParaRPr lang="en-US"/>
              </a:p>
            </p:txBody>
          </p:sp>
          <p:sp>
            <p:nvSpPr>
              <p:cNvPr id="678124" name="Line 236"/>
              <p:cNvSpPr>
                <a:spLocks noChangeShapeType="1"/>
              </p:cNvSpPr>
              <p:nvPr/>
            </p:nvSpPr>
            <p:spPr bwMode="auto">
              <a:xfrm>
                <a:off x="4016" y="1632"/>
                <a:ext cx="1" cy="1"/>
              </a:xfrm>
              <a:prstGeom prst="line">
                <a:avLst/>
              </a:prstGeom>
              <a:noFill/>
              <a:ln w="12700">
                <a:solidFill>
                  <a:srgbClr val="000000"/>
                </a:solidFill>
                <a:round/>
                <a:headEnd/>
                <a:tailEnd/>
              </a:ln>
            </p:spPr>
            <p:txBody>
              <a:bodyPr/>
              <a:lstStyle/>
              <a:p>
                <a:endParaRPr lang="en-US"/>
              </a:p>
            </p:txBody>
          </p:sp>
          <p:sp>
            <p:nvSpPr>
              <p:cNvPr id="678125" name="Line 237"/>
              <p:cNvSpPr>
                <a:spLocks noChangeShapeType="1"/>
              </p:cNvSpPr>
              <p:nvPr/>
            </p:nvSpPr>
            <p:spPr bwMode="auto">
              <a:xfrm>
                <a:off x="4016" y="1632"/>
                <a:ext cx="1" cy="1"/>
              </a:xfrm>
              <a:prstGeom prst="line">
                <a:avLst/>
              </a:prstGeom>
              <a:noFill/>
              <a:ln w="12700">
                <a:solidFill>
                  <a:srgbClr val="000000"/>
                </a:solidFill>
                <a:round/>
                <a:headEnd/>
                <a:tailEnd/>
              </a:ln>
            </p:spPr>
            <p:txBody>
              <a:bodyPr/>
              <a:lstStyle/>
              <a:p>
                <a:endParaRPr lang="en-US"/>
              </a:p>
            </p:txBody>
          </p:sp>
          <p:sp>
            <p:nvSpPr>
              <p:cNvPr id="678126" name="Line 238"/>
              <p:cNvSpPr>
                <a:spLocks noChangeShapeType="1"/>
              </p:cNvSpPr>
              <p:nvPr/>
            </p:nvSpPr>
            <p:spPr bwMode="auto">
              <a:xfrm>
                <a:off x="4016" y="1632"/>
                <a:ext cx="1" cy="1"/>
              </a:xfrm>
              <a:prstGeom prst="line">
                <a:avLst/>
              </a:prstGeom>
              <a:noFill/>
              <a:ln w="12700">
                <a:solidFill>
                  <a:srgbClr val="000000"/>
                </a:solidFill>
                <a:round/>
                <a:headEnd/>
                <a:tailEnd/>
              </a:ln>
            </p:spPr>
            <p:txBody>
              <a:bodyPr/>
              <a:lstStyle/>
              <a:p>
                <a:endParaRPr lang="en-US"/>
              </a:p>
            </p:txBody>
          </p:sp>
          <p:sp>
            <p:nvSpPr>
              <p:cNvPr id="678127" name="Line 239"/>
              <p:cNvSpPr>
                <a:spLocks noChangeShapeType="1"/>
              </p:cNvSpPr>
              <p:nvPr/>
            </p:nvSpPr>
            <p:spPr bwMode="auto">
              <a:xfrm flipH="1" flipV="1">
                <a:off x="4000" y="1624"/>
                <a:ext cx="16" cy="8"/>
              </a:xfrm>
              <a:prstGeom prst="line">
                <a:avLst/>
              </a:prstGeom>
              <a:noFill/>
              <a:ln w="12700">
                <a:solidFill>
                  <a:srgbClr val="000000"/>
                </a:solidFill>
                <a:round/>
                <a:headEnd/>
                <a:tailEnd/>
              </a:ln>
            </p:spPr>
            <p:txBody>
              <a:bodyPr/>
              <a:lstStyle/>
              <a:p>
                <a:endParaRPr lang="en-US"/>
              </a:p>
            </p:txBody>
          </p:sp>
          <p:sp>
            <p:nvSpPr>
              <p:cNvPr id="678128" name="Line 240"/>
              <p:cNvSpPr>
                <a:spLocks noChangeShapeType="1"/>
              </p:cNvSpPr>
              <p:nvPr/>
            </p:nvSpPr>
            <p:spPr bwMode="auto">
              <a:xfrm>
                <a:off x="4000" y="1624"/>
                <a:ext cx="1" cy="1"/>
              </a:xfrm>
              <a:prstGeom prst="line">
                <a:avLst/>
              </a:prstGeom>
              <a:noFill/>
              <a:ln w="12700">
                <a:solidFill>
                  <a:srgbClr val="000000"/>
                </a:solidFill>
                <a:round/>
                <a:headEnd/>
                <a:tailEnd/>
              </a:ln>
            </p:spPr>
            <p:txBody>
              <a:bodyPr/>
              <a:lstStyle/>
              <a:p>
                <a:endParaRPr lang="en-US"/>
              </a:p>
            </p:txBody>
          </p:sp>
          <p:sp>
            <p:nvSpPr>
              <p:cNvPr id="678129" name="Line 241"/>
              <p:cNvSpPr>
                <a:spLocks noChangeShapeType="1"/>
              </p:cNvSpPr>
              <p:nvPr/>
            </p:nvSpPr>
            <p:spPr bwMode="auto">
              <a:xfrm flipH="1" flipV="1">
                <a:off x="3992" y="1608"/>
                <a:ext cx="8" cy="16"/>
              </a:xfrm>
              <a:prstGeom prst="line">
                <a:avLst/>
              </a:prstGeom>
              <a:noFill/>
              <a:ln w="12700">
                <a:solidFill>
                  <a:srgbClr val="000000"/>
                </a:solidFill>
                <a:round/>
                <a:headEnd/>
                <a:tailEnd/>
              </a:ln>
            </p:spPr>
            <p:txBody>
              <a:bodyPr/>
              <a:lstStyle/>
              <a:p>
                <a:endParaRPr lang="en-US"/>
              </a:p>
            </p:txBody>
          </p:sp>
          <p:sp>
            <p:nvSpPr>
              <p:cNvPr id="678130" name="Line 242"/>
              <p:cNvSpPr>
                <a:spLocks noChangeShapeType="1"/>
              </p:cNvSpPr>
              <p:nvPr/>
            </p:nvSpPr>
            <p:spPr bwMode="auto">
              <a:xfrm>
                <a:off x="3992" y="1608"/>
                <a:ext cx="1" cy="1"/>
              </a:xfrm>
              <a:prstGeom prst="line">
                <a:avLst/>
              </a:prstGeom>
              <a:noFill/>
              <a:ln w="12700">
                <a:solidFill>
                  <a:srgbClr val="000000"/>
                </a:solidFill>
                <a:round/>
                <a:headEnd/>
                <a:tailEnd/>
              </a:ln>
            </p:spPr>
            <p:txBody>
              <a:bodyPr/>
              <a:lstStyle/>
              <a:p>
                <a:endParaRPr lang="en-US"/>
              </a:p>
            </p:txBody>
          </p:sp>
          <p:sp>
            <p:nvSpPr>
              <p:cNvPr id="678131" name="Line 243"/>
              <p:cNvSpPr>
                <a:spLocks noChangeShapeType="1"/>
              </p:cNvSpPr>
              <p:nvPr/>
            </p:nvSpPr>
            <p:spPr bwMode="auto">
              <a:xfrm>
                <a:off x="3992" y="1608"/>
                <a:ext cx="1" cy="1"/>
              </a:xfrm>
              <a:prstGeom prst="line">
                <a:avLst/>
              </a:prstGeom>
              <a:noFill/>
              <a:ln w="12700">
                <a:solidFill>
                  <a:srgbClr val="000000"/>
                </a:solidFill>
                <a:round/>
                <a:headEnd/>
                <a:tailEnd/>
              </a:ln>
            </p:spPr>
            <p:txBody>
              <a:bodyPr/>
              <a:lstStyle/>
              <a:p>
                <a:endParaRPr lang="en-US"/>
              </a:p>
            </p:txBody>
          </p:sp>
          <p:sp>
            <p:nvSpPr>
              <p:cNvPr id="678132" name="Line 244"/>
              <p:cNvSpPr>
                <a:spLocks noChangeShapeType="1"/>
              </p:cNvSpPr>
              <p:nvPr/>
            </p:nvSpPr>
            <p:spPr bwMode="auto">
              <a:xfrm>
                <a:off x="3992" y="1608"/>
                <a:ext cx="1" cy="1"/>
              </a:xfrm>
              <a:prstGeom prst="line">
                <a:avLst/>
              </a:prstGeom>
              <a:noFill/>
              <a:ln w="12700">
                <a:solidFill>
                  <a:srgbClr val="000000"/>
                </a:solidFill>
                <a:round/>
                <a:headEnd/>
                <a:tailEnd/>
              </a:ln>
            </p:spPr>
            <p:txBody>
              <a:bodyPr/>
              <a:lstStyle/>
              <a:p>
                <a:endParaRPr lang="en-US"/>
              </a:p>
            </p:txBody>
          </p:sp>
          <p:sp>
            <p:nvSpPr>
              <p:cNvPr id="678133" name="Line 245"/>
              <p:cNvSpPr>
                <a:spLocks noChangeShapeType="1"/>
              </p:cNvSpPr>
              <p:nvPr/>
            </p:nvSpPr>
            <p:spPr bwMode="auto">
              <a:xfrm flipV="1">
                <a:off x="3992" y="1584"/>
                <a:ext cx="8" cy="24"/>
              </a:xfrm>
              <a:prstGeom prst="line">
                <a:avLst/>
              </a:prstGeom>
              <a:noFill/>
              <a:ln w="12700">
                <a:solidFill>
                  <a:srgbClr val="000000"/>
                </a:solidFill>
                <a:round/>
                <a:headEnd/>
                <a:tailEnd/>
              </a:ln>
            </p:spPr>
            <p:txBody>
              <a:bodyPr/>
              <a:lstStyle/>
              <a:p>
                <a:endParaRPr lang="en-US"/>
              </a:p>
            </p:txBody>
          </p:sp>
          <p:sp>
            <p:nvSpPr>
              <p:cNvPr id="678134" name="Line 246"/>
              <p:cNvSpPr>
                <a:spLocks noChangeShapeType="1"/>
              </p:cNvSpPr>
              <p:nvPr/>
            </p:nvSpPr>
            <p:spPr bwMode="auto">
              <a:xfrm>
                <a:off x="4000" y="1584"/>
                <a:ext cx="1" cy="1"/>
              </a:xfrm>
              <a:prstGeom prst="line">
                <a:avLst/>
              </a:prstGeom>
              <a:noFill/>
              <a:ln w="12700">
                <a:solidFill>
                  <a:srgbClr val="000000"/>
                </a:solidFill>
                <a:round/>
                <a:headEnd/>
                <a:tailEnd/>
              </a:ln>
            </p:spPr>
            <p:txBody>
              <a:bodyPr/>
              <a:lstStyle/>
              <a:p>
                <a:endParaRPr lang="en-US"/>
              </a:p>
            </p:txBody>
          </p:sp>
          <p:sp>
            <p:nvSpPr>
              <p:cNvPr id="678135" name="Line 247"/>
              <p:cNvSpPr>
                <a:spLocks noChangeShapeType="1"/>
              </p:cNvSpPr>
              <p:nvPr/>
            </p:nvSpPr>
            <p:spPr bwMode="auto">
              <a:xfrm flipV="1">
                <a:off x="4000" y="1576"/>
                <a:ext cx="16" cy="8"/>
              </a:xfrm>
              <a:prstGeom prst="line">
                <a:avLst/>
              </a:prstGeom>
              <a:noFill/>
              <a:ln w="12700">
                <a:solidFill>
                  <a:srgbClr val="000000"/>
                </a:solidFill>
                <a:round/>
                <a:headEnd/>
                <a:tailEnd/>
              </a:ln>
            </p:spPr>
            <p:txBody>
              <a:bodyPr/>
              <a:lstStyle/>
              <a:p>
                <a:endParaRPr lang="en-US"/>
              </a:p>
            </p:txBody>
          </p:sp>
          <p:sp>
            <p:nvSpPr>
              <p:cNvPr id="678136" name="Line 248"/>
              <p:cNvSpPr>
                <a:spLocks noChangeShapeType="1"/>
              </p:cNvSpPr>
              <p:nvPr/>
            </p:nvSpPr>
            <p:spPr bwMode="auto">
              <a:xfrm>
                <a:off x="4016" y="1576"/>
                <a:ext cx="1" cy="1"/>
              </a:xfrm>
              <a:prstGeom prst="line">
                <a:avLst/>
              </a:prstGeom>
              <a:noFill/>
              <a:ln w="12700">
                <a:solidFill>
                  <a:srgbClr val="000000"/>
                </a:solidFill>
                <a:round/>
                <a:headEnd/>
                <a:tailEnd/>
              </a:ln>
            </p:spPr>
            <p:txBody>
              <a:bodyPr/>
              <a:lstStyle/>
              <a:p>
                <a:endParaRPr lang="en-US"/>
              </a:p>
            </p:txBody>
          </p:sp>
          <p:sp>
            <p:nvSpPr>
              <p:cNvPr id="678137" name="Line 249"/>
              <p:cNvSpPr>
                <a:spLocks noChangeShapeType="1"/>
              </p:cNvSpPr>
              <p:nvPr/>
            </p:nvSpPr>
            <p:spPr bwMode="auto">
              <a:xfrm>
                <a:off x="4016" y="1576"/>
                <a:ext cx="1" cy="1"/>
              </a:xfrm>
              <a:prstGeom prst="line">
                <a:avLst/>
              </a:prstGeom>
              <a:noFill/>
              <a:ln w="12700">
                <a:solidFill>
                  <a:srgbClr val="000000"/>
                </a:solidFill>
                <a:round/>
                <a:headEnd/>
                <a:tailEnd/>
              </a:ln>
            </p:spPr>
            <p:txBody>
              <a:bodyPr/>
              <a:lstStyle/>
              <a:p>
                <a:endParaRPr lang="en-US"/>
              </a:p>
            </p:txBody>
          </p:sp>
          <p:sp>
            <p:nvSpPr>
              <p:cNvPr id="678138" name="Line 250"/>
              <p:cNvSpPr>
                <a:spLocks noChangeShapeType="1"/>
              </p:cNvSpPr>
              <p:nvPr/>
            </p:nvSpPr>
            <p:spPr bwMode="auto">
              <a:xfrm>
                <a:off x="4016" y="1576"/>
                <a:ext cx="1" cy="1"/>
              </a:xfrm>
              <a:prstGeom prst="line">
                <a:avLst/>
              </a:prstGeom>
              <a:noFill/>
              <a:ln w="12700">
                <a:solidFill>
                  <a:srgbClr val="000000"/>
                </a:solidFill>
                <a:round/>
                <a:headEnd/>
                <a:tailEnd/>
              </a:ln>
            </p:spPr>
            <p:txBody>
              <a:bodyPr/>
              <a:lstStyle/>
              <a:p>
                <a:endParaRPr lang="en-US"/>
              </a:p>
            </p:txBody>
          </p:sp>
          <p:sp>
            <p:nvSpPr>
              <p:cNvPr id="678139" name="Line 251"/>
              <p:cNvSpPr>
                <a:spLocks noChangeShapeType="1"/>
              </p:cNvSpPr>
              <p:nvPr/>
            </p:nvSpPr>
            <p:spPr bwMode="auto">
              <a:xfrm>
                <a:off x="4016" y="1576"/>
                <a:ext cx="24" cy="8"/>
              </a:xfrm>
              <a:prstGeom prst="line">
                <a:avLst/>
              </a:prstGeom>
              <a:noFill/>
              <a:ln w="12700">
                <a:solidFill>
                  <a:srgbClr val="000000"/>
                </a:solidFill>
                <a:round/>
                <a:headEnd/>
                <a:tailEnd/>
              </a:ln>
            </p:spPr>
            <p:txBody>
              <a:bodyPr/>
              <a:lstStyle/>
              <a:p>
                <a:endParaRPr lang="en-US"/>
              </a:p>
            </p:txBody>
          </p:sp>
          <p:sp>
            <p:nvSpPr>
              <p:cNvPr id="678140" name="Line 252"/>
              <p:cNvSpPr>
                <a:spLocks noChangeShapeType="1"/>
              </p:cNvSpPr>
              <p:nvPr/>
            </p:nvSpPr>
            <p:spPr bwMode="auto">
              <a:xfrm>
                <a:off x="4040" y="1584"/>
                <a:ext cx="1" cy="1"/>
              </a:xfrm>
              <a:prstGeom prst="line">
                <a:avLst/>
              </a:prstGeom>
              <a:noFill/>
              <a:ln w="12700">
                <a:solidFill>
                  <a:srgbClr val="000000"/>
                </a:solidFill>
                <a:round/>
                <a:headEnd/>
                <a:tailEnd/>
              </a:ln>
            </p:spPr>
            <p:txBody>
              <a:bodyPr/>
              <a:lstStyle/>
              <a:p>
                <a:endParaRPr lang="en-US"/>
              </a:p>
            </p:txBody>
          </p:sp>
          <p:sp>
            <p:nvSpPr>
              <p:cNvPr id="678141" name="Line 253"/>
              <p:cNvSpPr>
                <a:spLocks noChangeShapeType="1"/>
              </p:cNvSpPr>
              <p:nvPr/>
            </p:nvSpPr>
            <p:spPr bwMode="auto">
              <a:xfrm>
                <a:off x="4040" y="1584"/>
                <a:ext cx="8" cy="24"/>
              </a:xfrm>
              <a:prstGeom prst="line">
                <a:avLst/>
              </a:prstGeom>
              <a:noFill/>
              <a:ln w="12700">
                <a:solidFill>
                  <a:srgbClr val="000000"/>
                </a:solidFill>
                <a:round/>
                <a:headEnd/>
                <a:tailEnd/>
              </a:ln>
            </p:spPr>
            <p:txBody>
              <a:bodyPr/>
              <a:lstStyle/>
              <a:p>
                <a:endParaRPr lang="en-US"/>
              </a:p>
            </p:txBody>
          </p:sp>
          <p:sp>
            <p:nvSpPr>
              <p:cNvPr id="678142" name="Line 254"/>
              <p:cNvSpPr>
                <a:spLocks noChangeShapeType="1"/>
              </p:cNvSpPr>
              <p:nvPr/>
            </p:nvSpPr>
            <p:spPr bwMode="auto">
              <a:xfrm>
                <a:off x="4048" y="1608"/>
                <a:ext cx="1" cy="1"/>
              </a:xfrm>
              <a:prstGeom prst="line">
                <a:avLst/>
              </a:prstGeom>
              <a:noFill/>
              <a:ln w="12700">
                <a:solidFill>
                  <a:srgbClr val="000000"/>
                </a:solidFill>
                <a:round/>
                <a:headEnd/>
                <a:tailEnd/>
              </a:ln>
            </p:spPr>
            <p:txBody>
              <a:bodyPr/>
              <a:lstStyle/>
              <a:p>
                <a:endParaRPr lang="en-US"/>
              </a:p>
            </p:txBody>
          </p:sp>
          <p:sp>
            <p:nvSpPr>
              <p:cNvPr id="678143" name="Freeform 255"/>
              <p:cNvSpPr>
                <a:spLocks/>
              </p:cNvSpPr>
              <p:nvPr/>
            </p:nvSpPr>
            <p:spPr bwMode="auto">
              <a:xfrm>
                <a:off x="3952" y="1824"/>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678144" name="Freeform 256"/>
              <p:cNvSpPr>
                <a:spLocks/>
              </p:cNvSpPr>
              <p:nvPr/>
            </p:nvSpPr>
            <p:spPr bwMode="auto">
              <a:xfrm>
                <a:off x="3864" y="1800"/>
                <a:ext cx="64" cy="32"/>
              </a:xfrm>
              <a:custGeom>
                <a:avLst/>
                <a:gdLst/>
                <a:ahLst/>
                <a:cxnLst>
                  <a:cxn ang="0">
                    <a:pos x="64" y="16"/>
                  </a:cxn>
                  <a:cxn ang="0">
                    <a:pos x="56" y="32"/>
                  </a:cxn>
                  <a:cxn ang="0">
                    <a:pos x="0" y="16"/>
                  </a:cxn>
                  <a:cxn ang="0">
                    <a:pos x="0" y="0"/>
                  </a:cxn>
                  <a:cxn ang="0">
                    <a:pos x="64" y="16"/>
                  </a:cxn>
                </a:cxnLst>
                <a:rect l="0" t="0" r="r" b="b"/>
                <a:pathLst>
                  <a:path w="64" h="32">
                    <a:moveTo>
                      <a:pt x="64" y="16"/>
                    </a:moveTo>
                    <a:lnTo>
                      <a:pt x="56" y="32"/>
                    </a:lnTo>
                    <a:lnTo>
                      <a:pt x="0" y="16"/>
                    </a:lnTo>
                    <a:lnTo>
                      <a:pt x="0" y="0"/>
                    </a:lnTo>
                    <a:lnTo>
                      <a:pt x="64" y="16"/>
                    </a:lnTo>
                    <a:close/>
                  </a:path>
                </a:pathLst>
              </a:custGeom>
              <a:solidFill>
                <a:srgbClr val="FF22FF"/>
              </a:solidFill>
              <a:ln w="9525">
                <a:noFill/>
                <a:round/>
                <a:headEnd/>
                <a:tailEnd/>
              </a:ln>
            </p:spPr>
            <p:txBody>
              <a:bodyPr/>
              <a:lstStyle/>
              <a:p>
                <a:endParaRPr lang="en-US"/>
              </a:p>
            </p:txBody>
          </p:sp>
          <p:sp>
            <p:nvSpPr>
              <p:cNvPr id="678145" name="Freeform 257"/>
              <p:cNvSpPr>
                <a:spLocks/>
              </p:cNvSpPr>
              <p:nvPr/>
            </p:nvSpPr>
            <p:spPr bwMode="auto">
              <a:xfrm>
                <a:off x="3768" y="1776"/>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678146" name="Freeform 258"/>
              <p:cNvSpPr>
                <a:spLocks/>
              </p:cNvSpPr>
              <p:nvPr/>
            </p:nvSpPr>
            <p:spPr bwMode="auto">
              <a:xfrm>
                <a:off x="3680" y="1752"/>
                <a:ext cx="64" cy="32"/>
              </a:xfrm>
              <a:custGeom>
                <a:avLst/>
                <a:gdLst/>
                <a:ahLst/>
                <a:cxnLst>
                  <a:cxn ang="0">
                    <a:pos x="64" y="16"/>
                  </a:cxn>
                  <a:cxn ang="0">
                    <a:pos x="56" y="32"/>
                  </a:cxn>
                  <a:cxn ang="0">
                    <a:pos x="0" y="16"/>
                  </a:cxn>
                  <a:cxn ang="0">
                    <a:pos x="0" y="0"/>
                  </a:cxn>
                  <a:cxn ang="0">
                    <a:pos x="64" y="16"/>
                  </a:cxn>
                </a:cxnLst>
                <a:rect l="0" t="0" r="r" b="b"/>
                <a:pathLst>
                  <a:path w="64" h="32">
                    <a:moveTo>
                      <a:pt x="64" y="16"/>
                    </a:moveTo>
                    <a:lnTo>
                      <a:pt x="56" y="32"/>
                    </a:lnTo>
                    <a:lnTo>
                      <a:pt x="0" y="16"/>
                    </a:lnTo>
                    <a:lnTo>
                      <a:pt x="0" y="0"/>
                    </a:lnTo>
                    <a:lnTo>
                      <a:pt x="64" y="16"/>
                    </a:lnTo>
                    <a:close/>
                  </a:path>
                </a:pathLst>
              </a:custGeom>
              <a:solidFill>
                <a:srgbClr val="FF22FF"/>
              </a:solidFill>
              <a:ln w="9525">
                <a:noFill/>
                <a:round/>
                <a:headEnd/>
                <a:tailEnd/>
              </a:ln>
            </p:spPr>
            <p:txBody>
              <a:bodyPr/>
              <a:lstStyle/>
              <a:p>
                <a:endParaRPr lang="en-US"/>
              </a:p>
            </p:txBody>
          </p:sp>
          <p:sp>
            <p:nvSpPr>
              <p:cNvPr id="678147" name="Freeform 259"/>
              <p:cNvSpPr>
                <a:spLocks/>
              </p:cNvSpPr>
              <p:nvPr/>
            </p:nvSpPr>
            <p:spPr bwMode="auto">
              <a:xfrm>
                <a:off x="3584" y="1720"/>
                <a:ext cx="64" cy="32"/>
              </a:xfrm>
              <a:custGeom>
                <a:avLst/>
                <a:gdLst/>
                <a:ahLst/>
                <a:cxnLst>
                  <a:cxn ang="0">
                    <a:pos x="64" y="16"/>
                  </a:cxn>
                  <a:cxn ang="0">
                    <a:pos x="56" y="32"/>
                  </a:cxn>
                  <a:cxn ang="0">
                    <a:pos x="0" y="16"/>
                  </a:cxn>
                  <a:cxn ang="0">
                    <a:pos x="8" y="0"/>
                  </a:cxn>
                  <a:cxn ang="0">
                    <a:pos x="64" y="16"/>
                  </a:cxn>
                </a:cxnLst>
                <a:rect l="0" t="0" r="r" b="b"/>
                <a:pathLst>
                  <a:path w="64" h="32">
                    <a:moveTo>
                      <a:pt x="64" y="16"/>
                    </a:moveTo>
                    <a:lnTo>
                      <a:pt x="56"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678148" name="Freeform 260"/>
              <p:cNvSpPr>
                <a:spLocks/>
              </p:cNvSpPr>
              <p:nvPr/>
            </p:nvSpPr>
            <p:spPr bwMode="auto">
              <a:xfrm>
                <a:off x="3496" y="1696"/>
                <a:ext cx="56" cy="32"/>
              </a:xfrm>
              <a:custGeom>
                <a:avLst/>
                <a:gdLst/>
                <a:ahLst/>
                <a:cxnLst>
                  <a:cxn ang="0">
                    <a:pos x="56" y="16"/>
                  </a:cxn>
                  <a:cxn ang="0">
                    <a:pos x="56" y="32"/>
                  </a:cxn>
                  <a:cxn ang="0">
                    <a:pos x="0" y="16"/>
                  </a:cxn>
                  <a:cxn ang="0">
                    <a:pos x="0" y="0"/>
                  </a:cxn>
                  <a:cxn ang="0">
                    <a:pos x="56" y="16"/>
                  </a:cxn>
                </a:cxnLst>
                <a:rect l="0" t="0" r="r" b="b"/>
                <a:pathLst>
                  <a:path w="56" h="32">
                    <a:moveTo>
                      <a:pt x="56" y="16"/>
                    </a:moveTo>
                    <a:lnTo>
                      <a:pt x="56" y="32"/>
                    </a:lnTo>
                    <a:lnTo>
                      <a:pt x="0" y="16"/>
                    </a:lnTo>
                    <a:lnTo>
                      <a:pt x="0" y="0"/>
                    </a:lnTo>
                    <a:lnTo>
                      <a:pt x="56" y="16"/>
                    </a:lnTo>
                    <a:close/>
                  </a:path>
                </a:pathLst>
              </a:custGeom>
              <a:solidFill>
                <a:srgbClr val="FF22FF"/>
              </a:solidFill>
              <a:ln w="9525">
                <a:noFill/>
                <a:round/>
                <a:headEnd/>
                <a:tailEnd/>
              </a:ln>
            </p:spPr>
            <p:txBody>
              <a:bodyPr/>
              <a:lstStyle/>
              <a:p>
                <a:endParaRPr lang="en-US"/>
              </a:p>
            </p:txBody>
          </p:sp>
          <p:sp>
            <p:nvSpPr>
              <p:cNvPr id="678149" name="Freeform 261"/>
              <p:cNvSpPr>
                <a:spLocks/>
              </p:cNvSpPr>
              <p:nvPr/>
            </p:nvSpPr>
            <p:spPr bwMode="auto">
              <a:xfrm>
                <a:off x="3400" y="1672"/>
                <a:ext cx="64" cy="32"/>
              </a:xfrm>
              <a:custGeom>
                <a:avLst/>
                <a:gdLst/>
                <a:ahLst/>
                <a:cxnLst>
                  <a:cxn ang="0">
                    <a:pos x="64" y="16"/>
                  </a:cxn>
                  <a:cxn ang="0">
                    <a:pos x="56" y="32"/>
                  </a:cxn>
                  <a:cxn ang="0">
                    <a:pos x="0" y="16"/>
                  </a:cxn>
                  <a:cxn ang="0">
                    <a:pos x="8" y="0"/>
                  </a:cxn>
                  <a:cxn ang="0">
                    <a:pos x="64" y="16"/>
                  </a:cxn>
                </a:cxnLst>
                <a:rect l="0" t="0" r="r" b="b"/>
                <a:pathLst>
                  <a:path w="64" h="32">
                    <a:moveTo>
                      <a:pt x="64" y="16"/>
                    </a:moveTo>
                    <a:lnTo>
                      <a:pt x="56"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678150" name="Freeform 262"/>
              <p:cNvSpPr>
                <a:spLocks/>
              </p:cNvSpPr>
              <p:nvPr/>
            </p:nvSpPr>
            <p:spPr bwMode="auto">
              <a:xfrm>
                <a:off x="3312" y="1648"/>
                <a:ext cx="56" cy="32"/>
              </a:xfrm>
              <a:custGeom>
                <a:avLst/>
                <a:gdLst/>
                <a:ahLst/>
                <a:cxnLst>
                  <a:cxn ang="0">
                    <a:pos x="56" y="16"/>
                  </a:cxn>
                  <a:cxn ang="0">
                    <a:pos x="56" y="32"/>
                  </a:cxn>
                  <a:cxn ang="0">
                    <a:pos x="0" y="16"/>
                  </a:cxn>
                  <a:cxn ang="0">
                    <a:pos x="0" y="0"/>
                  </a:cxn>
                  <a:cxn ang="0">
                    <a:pos x="56" y="16"/>
                  </a:cxn>
                </a:cxnLst>
                <a:rect l="0" t="0" r="r" b="b"/>
                <a:pathLst>
                  <a:path w="56" h="32">
                    <a:moveTo>
                      <a:pt x="56" y="16"/>
                    </a:moveTo>
                    <a:lnTo>
                      <a:pt x="56" y="32"/>
                    </a:lnTo>
                    <a:lnTo>
                      <a:pt x="0" y="16"/>
                    </a:lnTo>
                    <a:lnTo>
                      <a:pt x="0" y="0"/>
                    </a:lnTo>
                    <a:lnTo>
                      <a:pt x="56" y="16"/>
                    </a:lnTo>
                    <a:close/>
                  </a:path>
                </a:pathLst>
              </a:custGeom>
              <a:solidFill>
                <a:srgbClr val="FF22FF"/>
              </a:solidFill>
              <a:ln w="9525">
                <a:noFill/>
                <a:round/>
                <a:headEnd/>
                <a:tailEnd/>
              </a:ln>
            </p:spPr>
            <p:txBody>
              <a:bodyPr/>
              <a:lstStyle/>
              <a:p>
                <a:endParaRPr lang="en-US"/>
              </a:p>
            </p:txBody>
          </p:sp>
          <p:sp>
            <p:nvSpPr>
              <p:cNvPr id="678151" name="Freeform 263"/>
              <p:cNvSpPr>
                <a:spLocks/>
              </p:cNvSpPr>
              <p:nvPr/>
            </p:nvSpPr>
            <p:spPr bwMode="auto">
              <a:xfrm>
                <a:off x="3216" y="1616"/>
                <a:ext cx="64" cy="32"/>
              </a:xfrm>
              <a:custGeom>
                <a:avLst/>
                <a:gdLst/>
                <a:ahLst/>
                <a:cxnLst>
                  <a:cxn ang="0">
                    <a:pos x="64" y="24"/>
                  </a:cxn>
                  <a:cxn ang="0">
                    <a:pos x="56" y="32"/>
                  </a:cxn>
                  <a:cxn ang="0">
                    <a:pos x="0" y="16"/>
                  </a:cxn>
                  <a:cxn ang="0">
                    <a:pos x="8" y="0"/>
                  </a:cxn>
                  <a:cxn ang="0">
                    <a:pos x="64" y="24"/>
                  </a:cxn>
                </a:cxnLst>
                <a:rect l="0" t="0" r="r" b="b"/>
                <a:pathLst>
                  <a:path w="64" h="32">
                    <a:moveTo>
                      <a:pt x="64" y="24"/>
                    </a:moveTo>
                    <a:lnTo>
                      <a:pt x="56" y="32"/>
                    </a:lnTo>
                    <a:lnTo>
                      <a:pt x="0" y="16"/>
                    </a:lnTo>
                    <a:lnTo>
                      <a:pt x="8" y="0"/>
                    </a:lnTo>
                    <a:lnTo>
                      <a:pt x="64" y="24"/>
                    </a:lnTo>
                    <a:close/>
                  </a:path>
                </a:pathLst>
              </a:custGeom>
              <a:solidFill>
                <a:srgbClr val="FF22FF"/>
              </a:solidFill>
              <a:ln w="9525">
                <a:noFill/>
                <a:round/>
                <a:headEnd/>
                <a:tailEnd/>
              </a:ln>
            </p:spPr>
            <p:txBody>
              <a:bodyPr/>
              <a:lstStyle/>
              <a:p>
                <a:endParaRPr lang="en-US"/>
              </a:p>
            </p:txBody>
          </p:sp>
          <p:sp>
            <p:nvSpPr>
              <p:cNvPr id="678152" name="Freeform 264"/>
              <p:cNvSpPr>
                <a:spLocks/>
              </p:cNvSpPr>
              <p:nvPr/>
            </p:nvSpPr>
            <p:spPr bwMode="auto">
              <a:xfrm>
                <a:off x="3120" y="1592"/>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678153" name="Freeform 265"/>
              <p:cNvSpPr>
                <a:spLocks/>
              </p:cNvSpPr>
              <p:nvPr/>
            </p:nvSpPr>
            <p:spPr bwMode="auto">
              <a:xfrm>
                <a:off x="3032" y="1568"/>
                <a:ext cx="64" cy="32"/>
              </a:xfrm>
              <a:custGeom>
                <a:avLst/>
                <a:gdLst/>
                <a:ahLst/>
                <a:cxnLst>
                  <a:cxn ang="0">
                    <a:pos x="64" y="16"/>
                  </a:cxn>
                  <a:cxn ang="0">
                    <a:pos x="56" y="32"/>
                  </a:cxn>
                  <a:cxn ang="0">
                    <a:pos x="0" y="16"/>
                  </a:cxn>
                  <a:cxn ang="0">
                    <a:pos x="0" y="0"/>
                  </a:cxn>
                  <a:cxn ang="0">
                    <a:pos x="64" y="16"/>
                  </a:cxn>
                </a:cxnLst>
                <a:rect l="0" t="0" r="r" b="b"/>
                <a:pathLst>
                  <a:path w="64" h="32">
                    <a:moveTo>
                      <a:pt x="64" y="16"/>
                    </a:moveTo>
                    <a:lnTo>
                      <a:pt x="56" y="32"/>
                    </a:lnTo>
                    <a:lnTo>
                      <a:pt x="0" y="16"/>
                    </a:lnTo>
                    <a:lnTo>
                      <a:pt x="0" y="0"/>
                    </a:lnTo>
                    <a:lnTo>
                      <a:pt x="64" y="16"/>
                    </a:lnTo>
                    <a:close/>
                  </a:path>
                </a:pathLst>
              </a:custGeom>
              <a:solidFill>
                <a:srgbClr val="FF22FF"/>
              </a:solidFill>
              <a:ln w="9525">
                <a:noFill/>
                <a:round/>
                <a:headEnd/>
                <a:tailEnd/>
              </a:ln>
            </p:spPr>
            <p:txBody>
              <a:bodyPr/>
              <a:lstStyle/>
              <a:p>
                <a:endParaRPr lang="en-US"/>
              </a:p>
            </p:txBody>
          </p:sp>
          <p:sp>
            <p:nvSpPr>
              <p:cNvPr id="678154" name="Freeform 266"/>
              <p:cNvSpPr>
                <a:spLocks/>
              </p:cNvSpPr>
              <p:nvPr/>
            </p:nvSpPr>
            <p:spPr bwMode="auto">
              <a:xfrm>
                <a:off x="2936" y="1544"/>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678155" name="Freeform 267"/>
              <p:cNvSpPr>
                <a:spLocks/>
              </p:cNvSpPr>
              <p:nvPr/>
            </p:nvSpPr>
            <p:spPr bwMode="auto">
              <a:xfrm>
                <a:off x="2848" y="1520"/>
                <a:ext cx="64" cy="32"/>
              </a:xfrm>
              <a:custGeom>
                <a:avLst/>
                <a:gdLst/>
                <a:ahLst/>
                <a:cxnLst>
                  <a:cxn ang="0">
                    <a:pos x="64" y="16"/>
                  </a:cxn>
                  <a:cxn ang="0">
                    <a:pos x="56" y="32"/>
                  </a:cxn>
                  <a:cxn ang="0">
                    <a:pos x="0" y="16"/>
                  </a:cxn>
                  <a:cxn ang="0">
                    <a:pos x="0" y="0"/>
                  </a:cxn>
                  <a:cxn ang="0">
                    <a:pos x="64" y="16"/>
                  </a:cxn>
                </a:cxnLst>
                <a:rect l="0" t="0" r="r" b="b"/>
                <a:pathLst>
                  <a:path w="64" h="32">
                    <a:moveTo>
                      <a:pt x="64" y="16"/>
                    </a:moveTo>
                    <a:lnTo>
                      <a:pt x="56" y="32"/>
                    </a:lnTo>
                    <a:lnTo>
                      <a:pt x="0" y="16"/>
                    </a:lnTo>
                    <a:lnTo>
                      <a:pt x="0" y="0"/>
                    </a:lnTo>
                    <a:lnTo>
                      <a:pt x="64" y="16"/>
                    </a:lnTo>
                    <a:close/>
                  </a:path>
                </a:pathLst>
              </a:custGeom>
              <a:solidFill>
                <a:srgbClr val="FF22FF"/>
              </a:solidFill>
              <a:ln w="9525">
                <a:noFill/>
                <a:round/>
                <a:headEnd/>
                <a:tailEnd/>
              </a:ln>
            </p:spPr>
            <p:txBody>
              <a:bodyPr/>
              <a:lstStyle/>
              <a:p>
                <a:endParaRPr lang="en-US"/>
              </a:p>
            </p:txBody>
          </p:sp>
          <p:sp>
            <p:nvSpPr>
              <p:cNvPr id="678156" name="Freeform 268"/>
              <p:cNvSpPr>
                <a:spLocks/>
              </p:cNvSpPr>
              <p:nvPr/>
            </p:nvSpPr>
            <p:spPr bwMode="auto">
              <a:xfrm>
                <a:off x="2752" y="1488"/>
                <a:ext cx="64" cy="32"/>
              </a:xfrm>
              <a:custGeom>
                <a:avLst/>
                <a:gdLst/>
                <a:ahLst/>
                <a:cxnLst>
                  <a:cxn ang="0">
                    <a:pos x="64" y="16"/>
                  </a:cxn>
                  <a:cxn ang="0">
                    <a:pos x="56" y="32"/>
                  </a:cxn>
                  <a:cxn ang="0">
                    <a:pos x="0" y="16"/>
                  </a:cxn>
                  <a:cxn ang="0">
                    <a:pos x="8" y="0"/>
                  </a:cxn>
                  <a:cxn ang="0">
                    <a:pos x="64" y="16"/>
                  </a:cxn>
                </a:cxnLst>
                <a:rect l="0" t="0" r="r" b="b"/>
                <a:pathLst>
                  <a:path w="64" h="32">
                    <a:moveTo>
                      <a:pt x="64" y="16"/>
                    </a:moveTo>
                    <a:lnTo>
                      <a:pt x="56"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678157" name="Freeform 269"/>
              <p:cNvSpPr>
                <a:spLocks/>
              </p:cNvSpPr>
              <p:nvPr/>
            </p:nvSpPr>
            <p:spPr bwMode="auto">
              <a:xfrm>
                <a:off x="2664" y="1464"/>
                <a:ext cx="56" cy="32"/>
              </a:xfrm>
              <a:custGeom>
                <a:avLst/>
                <a:gdLst/>
                <a:ahLst/>
                <a:cxnLst>
                  <a:cxn ang="0">
                    <a:pos x="56" y="16"/>
                  </a:cxn>
                  <a:cxn ang="0">
                    <a:pos x="56" y="32"/>
                  </a:cxn>
                  <a:cxn ang="0">
                    <a:pos x="0" y="16"/>
                  </a:cxn>
                  <a:cxn ang="0">
                    <a:pos x="0" y="0"/>
                  </a:cxn>
                  <a:cxn ang="0">
                    <a:pos x="56" y="16"/>
                  </a:cxn>
                </a:cxnLst>
                <a:rect l="0" t="0" r="r" b="b"/>
                <a:pathLst>
                  <a:path w="56" h="32">
                    <a:moveTo>
                      <a:pt x="56" y="16"/>
                    </a:moveTo>
                    <a:lnTo>
                      <a:pt x="56" y="32"/>
                    </a:lnTo>
                    <a:lnTo>
                      <a:pt x="0" y="16"/>
                    </a:lnTo>
                    <a:lnTo>
                      <a:pt x="0" y="0"/>
                    </a:lnTo>
                    <a:lnTo>
                      <a:pt x="56" y="16"/>
                    </a:lnTo>
                    <a:close/>
                  </a:path>
                </a:pathLst>
              </a:custGeom>
              <a:solidFill>
                <a:srgbClr val="FF22FF"/>
              </a:solidFill>
              <a:ln w="9525">
                <a:noFill/>
                <a:round/>
                <a:headEnd/>
                <a:tailEnd/>
              </a:ln>
            </p:spPr>
            <p:txBody>
              <a:bodyPr/>
              <a:lstStyle/>
              <a:p>
                <a:endParaRPr lang="en-US"/>
              </a:p>
            </p:txBody>
          </p:sp>
          <p:sp>
            <p:nvSpPr>
              <p:cNvPr id="678158" name="Freeform 270"/>
              <p:cNvSpPr>
                <a:spLocks/>
              </p:cNvSpPr>
              <p:nvPr/>
            </p:nvSpPr>
            <p:spPr bwMode="auto">
              <a:xfrm>
                <a:off x="2568" y="1440"/>
                <a:ext cx="64" cy="32"/>
              </a:xfrm>
              <a:custGeom>
                <a:avLst/>
                <a:gdLst/>
                <a:ahLst/>
                <a:cxnLst>
                  <a:cxn ang="0">
                    <a:pos x="64" y="16"/>
                  </a:cxn>
                  <a:cxn ang="0">
                    <a:pos x="56" y="32"/>
                  </a:cxn>
                  <a:cxn ang="0">
                    <a:pos x="0" y="16"/>
                  </a:cxn>
                  <a:cxn ang="0">
                    <a:pos x="8" y="0"/>
                  </a:cxn>
                  <a:cxn ang="0">
                    <a:pos x="64" y="16"/>
                  </a:cxn>
                </a:cxnLst>
                <a:rect l="0" t="0" r="r" b="b"/>
                <a:pathLst>
                  <a:path w="64" h="32">
                    <a:moveTo>
                      <a:pt x="64" y="16"/>
                    </a:moveTo>
                    <a:lnTo>
                      <a:pt x="56"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678159" name="Freeform 271"/>
              <p:cNvSpPr>
                <a:spLocks/>
              </p:cNvSpPr>
              <p:nvPr/>
            </p:nvSpPr>
            <p:spPr bwMode="auto">
              <a:xfrm>
                <a:off x="2480" y="1416"/>
                <a:ext cx="56" cy="32"/>
              </a:xfrm>
              <a:custGeom>
                <a:avLst/>
                <a:gdLst/>
                <a:ahLst/>
                <a:cxnLst>
                  <a:cxn ang="0">
                    <a:pos x="56" y="16"/>
                  </a:cxn>
                  <a:cxn ang="0">
                    <a:pos x="56" y="32"/>
                  </a:cxn>
                  <a:cxn ang="0">
                    <a:pos x="0" y="16"/>
                  </a:cxn>
                  <a:cxn ang="0">
                    <a:pos x="0" y="0"/>
                  </a:cxn>
                  <a:cxn ang="0">
                    <a:pos x="56" y="16"/>
                  </a:cxn>
                </a:cxnLst>
                <a:rect l="0" t="0" r="r" b="b"/>
                <a:pathLst>
                  <a:path w="56" h="32">
                    <a:moveTo>
                      <a:pt x="56" y="16"/>
                    </a:moveTo>
                    <a:lnTo>
                      <a:pt x="56" y="32"/>
                    </a:lnTo>
                    <a:lnTo>
                      <a:pt x="0" y="16"/>
                    </a:lnTo>
                    <a:lnTo>
                      <a:pt x="0" y="0"/>
                    </a:lnTo>
                    <a:lnTo>
                      <a:pt x="56" y="16"/>
                    </a:lnTo>
                    <a:close/>
                  </a:path>
                </a:pathLst>
              </a:custGeom>
              <a:solidFill>
                <a:srgbClr val="FF22FF"/>
              </a:solidFill>
              <a:ln w="9525">
                <a:noFill/>
                <a:round/>
                <a:headEnd/>
                <a:tailEnd/>
              </a:ln>
            </p:spPr>
            <p:txBody>
              <a:bodyPr/>
              <a:lstStyle/>
              <a:p>
                <a:endParaRPr lang="en-US"/>
              </a:p>
            </p:txBody>
          </p:sp>
          <p:sp>
            <p:nvSpPr>
              <p:cNvPr id="678160" name="Freeform 272"/>
              <p:cNvSpPr>
                <a:spLocks/>
              </p:cNvSpPr>
              <p:nvPr/>
            </p:nvSpPr>
            <p:spPr bwMode="auto">
              <a:xfrm>
                <a:off x="2384" y="1384"/>
                <a:ext cx="64" cy="32"/>
              </a:xfrm>
              <a:custGeom>
                <a:avLst/>
                <a:gdLst/>
                <a:ahLst/>
                <a:cxnLst>
                  <a:cxn ang="0">
                    <a:pos x="64" y="24"/>
                  </a:cxn>
                  <a:cxn ang="0">
                    <a:pos x="56" y="32"/>
                  </a:cxn>
                  <a:cxn ang="0">
                    <a:pos x="0" y="16"/>
                  </a:cxn>
                  <a:cxn ang="0">
                    <a:pos x="8" y="0"/>
                  </a:cxn>
                  <a:cxn ang="0">
                    <a:pos x="64" y="24"/>
                  </a:cxn>
                </a:cxnLst>
                <a:rect l="0" t="0" r="r" b="b"/>
                <a:pathLst>
                  <a:path w="64" h="32">
                    <a:moveTo>
                      <a:pt x="64" y="24"/>
                    </a:moveTo>
                    <a:lnTo>
                      <a:pt x="56" y="32"/>
                    </a:lnTo>
                    <a:lnTo>
                      <a:pt x="0" y="16"/>
                    </a:lnTo>
                    <a:lnTo>
                      <a:pt x="8" y="0"/>
                    </a:lnTo>
                    <a:lnTo>
                      <a:pt x="64" y="24"/>
                    </a:lnTo>
                    <a:close/>
                  </a:path>
                </a:pathLst>
              </a:custGeom>
              <a:solidFill>
                <a:srgbClr val="FF22FF"/>
              </a:solidFill>
              <a:ln w="9525">
                <a:noFill/>
                <a:round/>
                <a:headEnd/>
                <a:tailEnd/>
              </a:ln>
            </p:spPr>
            <p:txBody>
              <a:bodyPr/>
              <a:lstStyle/>
              <a:p>
                <a:endParaRPr lang="en-US"/>
              </a:p>
            </p:txBody>
          </p:sp>
          <p:sp>
            <p:nvSpPr>
              <p:cNvPr id="678161" name="Freeform 273"/>
              <p:cNvSpPr>
                <a:spLocks/>
              </p:cNvSpPr>
              <p:nvPr/>
            </p:nvSpPr>
            <p:spPr bwMode="auto">
              <a:xfrm>
                <a:off x="2288" y="1360"/>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678162" name="Freeform 274"/>
              <p:cNvSpPr>
                <a:spLocks/>
              </p:cNvSpPr>
              <p:nvPr/>
            </p:nvSpPr>
            <p:spPr bwMode="auto">
              <a:xfrm>
                <a:off x="2200" y="1336"/>
                <a:ext cx="64" cy="32"/>
              </a:xfrm>
              <a:custGeom>
                <a:avLst/>
                <a:gdLst/>
                <a:ahLst/>
                <a:cxnLst>
                  <a:cxn ang="0">
                    <a:pos x="64" y="16"/>
                  </a:cxn>
                  <a:cxn ang="0">
                    <a:pos x="56" y="32"/>
                  </a:cxn>
                  <a:cxn ang="0">
                    <a:pos x="0" y="16"/>
                  </a:cxn>
                  <a:cxn ang="0">
                    <a:pos x="0" y="0"/>
                  </a:cxn>
                  <a:cxn ang="0">
                    <a:pos x="64" y="16"/>
                  </a:cxn>
                </a:cxnLst>
                <a:rect l="0" t="0" r="r" b="b"/>
                <a:pathLst>
                  <a:path w="64" h="32">
                    <a:moveTo>
                      <a:pt x="64" y="16"/>
                    </a:moveTo>
                    <a:lnTo>
                      <a:pt x="56" y="32"/>
                    </a:lnTo>
                    <a:lnTo>
                      <a:pt x="0" y="16"/>
                    </a:lnTo>
                    <a:lnTo>
                      <a:pt x="0" y="0"/>
                    </a:lnTo>
                    <a:lnTo>
                      <a:pt x="64" y="16"/>
                    </a:lnTo>
                    <a:close/>
                  </a:path>
                </a:pathLst>
              </a:custGeom>
              <a:solidFill>
                <a:srgbClr val="FF22FF"/>
              </a:solidFill>
              <a:ln w="9525">
                <a:noFill/>
                <a:round/>
                <a:headEnd/>
                <a:tailEnd/>
              </a:ln>
            </p:spPr>
            <p:txBody>
              <a:bodyPr/>
              <a:lstStyle/>
              <a:p>
                <a:endParaRPr lang="en-US"/>
              </a:p>
            </p:txBody>
          </p:sp>
          <p:sp>
            <p:nvSpPr>
              <p:cNvPr id="678163" name="Freeform 275"/>
              <p:cNvSpPr>
                <a:spLocks/>
              </p:cNvSpPr>
              <p:nvPr/>
            </p:nvSpPr>
            <p:spPr bwMode="auto">
              <a:xfrm>
                <a:off x="2104" y="1312"/>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678164" name="Freeform 276"/>
              <p:cNvSpPr>
                <a:spLocks/>
              </p:cNvSpPr>
              <p:nvPr/>
            </p:nvSpPr>
            <p:spPr bwMode="auto">
              <a:xfrm>
                <a:off x="2016" y="1288"/>
                <a:ext cx="64" cy="32"/>
              </a:xfrm>
              <a:custGeom>
                <a:avLst/>
                <a:gdLst/>
                <a:ahLst/>
                <a:cxnLst>
                  <a:cxn ang="0">
                    <a:pos x="64" y="16"/>
                  </a:cxn>
                  <a:cxn ang="0">
                    <a:pos x="56" y="32"/>
                  </a:cxn>
                  <a:cxn ang="0">
                    <a:pos x="0" y="16"/>
                  </a:cxn>
                  <a:cxn ang="0">
                    <a:pos x="0" y="0"/>
                  </a:cxn>
                  <a:cxn ang="0">
                    <a:pos x="64" y="16"/>
                  </a:cxn>
                </a:cxnLst>
                <a:rect l="0" t="0" r="r" b="b"/>
                <a:pathLst>
                  <a:path w="64" h="32">
                    <a:moveTo>
                      <a:pt x="64" y="16"/>
                    </a:moveTo>
                    <a:lnTo>
                      <a:pt x="56" y="32"/>
                    </a:lnTo>
                    <a:lnTo>
                      <a:pt x="0" y="16"/>
                    </a:lnTo>
                    <a:lnTo>
                      <a:pt x="0" y="0"/>
                    </a:lnTo>
                    <a:lnTo>
                      <a:pt x="64" y="16"/>
                    </a:lnTo>
                    <a:close/>
                  </a:path>
                </a:pathLst>
              </a:custGeom>
              <a:solidFill>
                <a:srgbClr val="FF22FF"/>
              </a:solidFill>
              <a:ln w="9525">
                <a:noFill/>
                <a:round/>
                <a:headEnd/>
                <a:tailEnd/>
              </a:ln>
            </p:spPr>
            <p:txBody>
              <a:bodyPr/>
              <a:lstStyle/>
              <a:p>
                <a:endParaRPr lang="en-US"/>
              </a:p>
            </p:txBody>
          </p:sp>
          <p:sp>
            <p:nvSpPr>
              <p:cNvPr id="678165" name="Freeform 277"/>
              <p:cNvSpPr>
                <a:spLocks/>
              </p:cNvSpPr>
              <p:nvPr/>
            </p:nvSpPr>
            <p:spPr bwMode="auto">
              <a:xfrm>
                <a:off x="1920" y="1256"/>
                <a:ext cx="64" cy="32"/>
              </a:xfrm>
              <a:custGeom>
                <a:avLst/>
                <a:gdLst/>
                <a:ahLst/>
                <a:cxnLst>
                  <a:cxn ang="0">
                    <a:pos x="64" y="16"/>
                  </a:cxn>
                  <a:cxn ang="0">
                    <a:pos x="56" y="32"/>
                  </a:cxn>
                  <a:cxn ang="0">
                    <a:pos x="0" y="16"/>
                  </a:cxn>
                  <a:cxn ang="0">
                    <a:pos x="8" y="0"/>
                  </a:cxn>
                  <a:cxn ang="0">
                    <a:pos x="64" y="16"/>
                  </a:cxn>
                </a:cxnLst>
                <a:rect l="0" t="0" r="r" b="b"/>
                <a:pathLst>
                  <a:path w="64" h="32">
                    <a:moveTo>
                      <a:pt x="64" y="16"/>
                    </a:moveTo>
                    <a:lnTo>
                      <a:pt x="56"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678166" name="Freeform 278"/>
              <p:cNvSpPr>
                <a:spLocks/>
              </p:cNvSpPr>
              <p:nvPr/>
            </p:nvSpPr>
            <p:spPr bwMode="auto">
              <a:xfrm>
                <a:off x="1832" y="1232"/>
                <a:ext cx="56" cy="32"/>
              </a:xfrm>
              <a:custGeom>
                <a:avLst/>
                <a:gdLst/>
                <a:ahLst/>
                <a:cxnLst>
                  <a:cxn ang="0">
                    <a:pos x="56" y="16"/>
                  </a:cxn>
                  <a:cxn ang="0">
                    <a:pos x="56" y="32"/>
                  </a:cxn>
                  <a:cxn ang="0">
                    <a:pos x="0" y="16"/>
                  </a:cxn>
                  <a:cxn ang="0">
                    <a:pos x="0" y="0"/>
                  </a:cxn>
                  <a:cxn ang="0">
                    <a:pos x="56" y="16"/>
                  </a:cxn>
                </a:cxnLst>
                <a:rect l="0" t="0" r="r" b="b"/>
                <a:pathLst>
                  <a:path w="56" h="32">
                    <a:moveTo>
                      <a:pt x="56" y="16"/>
                    </a:moveTo>
                    <a:lnTo>
                      <a:pt x="56" y="32"/>
                    </a:lnTo>
                    <a:lnTo>
                      <a:pt x="0" y="16"/>
                    </a:lnTo>
                    <a:lnTo>
                      <a:pt x="0" y="0"/>
                    </a:lnTo>
                    <a:lnTo>
                      <a:pt x="56" y="16"/>
                    </a:lnTo>
                    <a:close/>
                  </a:path>
                </a:pathLst>
              </a:custGeom>
              <a:solidFill>
                <a:srgbClr val="FF22FF"/>
              </a:solidFill>
              <a:ln w="9525">
                <a:noFill/>
                <a:round/>
                <a:headEnd/>
                <a:tailEnd/>
              </a:ln>
            </p:spPr>
            <p:txBody>
              <a:bodyPr/>
              <a:lstStyle/>
              <a:p>
                <a:endParaRPr lang="en-US"/>
              </a:p>
            </p:txBody>
          </p:sp>
          <p:sp>
            <p:nvSpPr>
              <p:cNvPr id="678167" name="Freeform 279"/>
              <p:cNvSpPr>
                <a:spLocks/>
              </p:cNvSpPr>
              <p:nvPr/>
            </p:nvSpPr>
            <p:spPr bwMode="auto">
              <a:xfrm>
                <a:off x="1736" y="1208"/>
                <a:ext cx="64" cy="32"/>
              </a:xfrm>
              <a:custGeom>
                <a:avLst/>
                <a:gdLst/>
                <a:ahLst/>
                <a:cxnLst>
                  <a:cxn ang="0">
                    <a:pos x="64" y="16"/>
                  </a:cxn>
                  <a:cxn ang="0">
                    <a:pos x="56" y="32"/>
                  </a:cxn>
                  <a:cxn ang="0">
                    <a:pos x="0" y="16"/>
                  </a:cxn>
                  <a:cxn ang="0">
                    <a:pos x="8" y="0"/>
                  </a:cxn>
                  <a:cxn ang="0">
                    <a:pos x="64" y="16"/>
                  </a:cxn>
                </a:cxnLst>
                <a:rect l="0" t="0" r="r" b="b"/>
                <a:pathLst>
                  <a:path w="64" h="32">
                    <a:moveTo>
                      <a:pt x="64" y="16"/>
                    </a:moveTo>
                    <a:lnTo>
                      <a:pt x="56"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678168" name="Freeform 280"/>
              <p:cNvSpPr>
                <a:spLocks/>
              </p:cNvSpPr>
              <p:nvPr/>
            </p:nvSpPr>
            <p:spPr bwMode="auto">
              <a:xfrm>
                <a:off x="1648" y="1184"/>
                <a:ext cx="56" cy="32"/>
              </a:xfrm>
              <a:custGeom>
                <a:avLst/>
                <a:gdLst/>
                <a:ahLst/>
                <a:cxnLst>
                  <a:cxn ang="0">
                    <a:pos x="56" y="16"/>
                  </a:cxn>
                  <a:cxn ang="0">
                    <a:pos x="56" y="32"/>
                  </a:cxn>
                  <a:cxn ang="0">
                    <a:pos x="0" y="16"/>
                  </a:cxn>
                  <a:cxn ang="0">
                    <a:pos x="0" y="0"/>
                  </a:cxn>
                  <a:cxn ang="0">
                    <a:pos x="56" y="16"/>
                  </a:cxn>
                </a:cxnLst>
                <a:rect l="0" t="0" r="r" b="b"/>
                <a:pathLst>
                  <a:path w="56" h="32">
                    <a:moveTo>
                      <a:pt x="56" y="16"/>
                    </a:moveTo>
                    <a:lnTo>
                      <a:pt x="56" y="32"/>
                    </a:lnTo>
                    <a:lnTo>
                      <a:pt x="0" y="16"/>
                    </a:lnTo>
                    <a:lnTo>
                      <a:pt x="0" y="0"/>
                    </a:lnTo>
                    <a:lnTo>
                      <a:pt x="56" y="16"/>
                    </a:lnTo>
                    <a:close/>
                  </a:path>
                </a:pathLst>
              </a:custGeom>
              <a:solidFill>
                <a:srgbClr val="FF22FF"/>
              </a:solidFill>
              <a:ln w="9525">
                <a:noFill/>
                <a:round/>
                <a:headEnd/>
                <a:tailEnd/>
              </a:ln>
            </p:spPr>
            <p:txBody>
              <a:bodyPr/>
              <a:lstStyle/>
              <a:p>
                <a:endParaRPr lang="en-US"/>
              </a:p>
            </p:txBody>
          </p:sp>
          <p:sp>
            <p:nvSpPr>
              <p:cNvPr id="678169" name="Freeform 281"/>
              <p:cNvSpPr>
                <a:spLocks/>
              </p:cNvSpPr>
              <p:nvPr/>
            </p:nvSpPr>
            <p:spPr bwMode="auto">
              <a:xfrm>
                <a:off x="1552" y="1152"/>
                <a:ext cx="64" cy="32"/>
              </a:xfrm>
              <a:custGeom>
                <a:avLst/>
                <a:gdLst/>
                <a:ahLst/>
                <a:cxnLst>
                  <a:cxn ang="0">
                    <a:pos x="64" y="24"/>
                  </a:cxn>
                  <a:cxn ang="0">
                    <a:pos x="56" y="32"/>
                  </a:cxn>
                  <a:cxn ang="0">
                    <a:pos x="0" y="16"/>
                  </a:cxn>
                  <a:cxn ang="0">
                    <a:pos x="0" y="0"/>
                  </a:cxn>
                  <a:cxn ang="0">
                    <a:pos x="64" y="24"/>
                  </a:cxn>
                </a:cxnLst>
                <a:rect l="0" t="0" r="r" b="b"/>
                <a:pathLst>
                  <a:path w="64" h="32">
                    <a:moveTo>
                      <a:pt x="64" y="24"/>
                    </a:moveTo>
                    <a:lnTo>
                      <a:pt x="56" y="32"/>
                    </a:lnTo>
                    <a:lnTo>
                      <a:pt x="0" y="16"/>
                    </a:lnTo>
                    <a:lnTo>
                      <a:pt x="0" y="0"/>
                    </a:lnTo>
                    <a:lnTo>
                      <a:pt x="64" y="24"/>
                    </a:lnTo>
                    <a:close/>
                  </a:path>
                </a:pathLst>
              </a:custGeom>
              <a:solidFill>
                <a:srgbClr val="FF22FF"/>
              </a:solidFill>
              <a:ln w="9525">
                <a:noFill/>
                <a:round/>
                <a:headEnd/>
                <a:tailEnd/>
              </a:ln>
            </p:spPr>
            <p:txBody>
              <a:bodyPr/>
              <a:lstStyle/>
              <a:p>
                <a:endParaRPr lang="en-US"/>
              </a:p>
            </p:txBody>
          </p:sp>
          <p:sp>
            <p:nvSpPr>
              <p:cNvPr id="678170" name="Freeform 282"/>
              <p:cNvSpPr>
                <a:spLocks/>
              </p:cNvSpPr>
              <p:nvPr/>
            </p:nvSpPr>
            <p:spPr bwMode="auto">
              <a:xfrm>
                <a:off x="1456" y="1128"/>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678172" name="Freeform 284"/>
              <p:cNvSpPr>
                <a:spLocks/>
              </p:cNvSpPr>
              <p:nvPr/>
            </p:nvSpPr>
            <p:spPr bwMode="auto">
              <a:xfrm>
                <a:off x="3536" y="1104"/>
                <a:ext cx="968" cy="240"/>
              </a:xfrm>
              <a:custGeom>
                <a:avLst/>
                <a:gdLst/>
                <a:ahLst/>
                <a:cxnLst>
                  <a:cxn ang="0">
                    <a:pos x="0" y="16"/>
                  </a:cxn>
                  <a:cxn ang="0">
                    <a:pos x="0" y="0"/>
                  </a:cxn>
                  <a:cxn ang="0">
                    <a:pos x="968" y="224"/>
                  </a:cxn>
                  <a:cxn ang="0">
                    <a:pos x="968" y="240"/>
                  </a:cxn>
                  <a:cxn ang="0">
                    <a:pos x="0" y="16"/>
                  </a:cxn>
                </a:cxnLst>
                <a:rect l="0" t="0" r="r" b="b"/>
                <a:pathLst>
                  <a:path w="968" h="240">
                    <a:moveTo>
                      <a:pt x="0" y="16"/>
                    </a:moveTo>
                    <a:lnTo>
                      <a:pt x="0" y="0"/>
                    </a:lnTo>
                    <a:lnTo>
                      <a:pt x="968" y="224"/>
                    </a:lnTo>
                    <a:lnTo>
                      <a:pt x="968" y="240"/>
                    </a:lnTo>
                    <a:lnTo>
                      <a:pt x="0" y="16"/>
                    </a:lnTo>
                    <a:close/>
                  </a:path>
                </a:pathLst>
              </a:custGeom>
              <a:solidFill>
                <a:srgbClr val="990000"/>
              </a:solidFill>
              <a:ln w="9525">
                <a:noFill/>
                <a:round/>
                <a:headEnd/>
                <a:tailEnd/>
              </a:ln>
            </p:spPr>
            <p:txBody>
              <a:bodyPr/>
              <a:lstStyle/>
              <a:p>
                <a:endParaRPr lang="en-US"/>
              </a:p>
            </p:txBody>
          </p:sp>
          <p:sp>
            <p:nvSpPr>
              <p:cNvPr id="678173" name="Freeform 285"/>
              <p:cNvSpPr>
                <a:spLocks/>
              </p:cNvSpPr>
              <p:nvPr/>
            </p:nvSpPr>
            <p:spPr bwMode="auto">
              <a:xfrm>
                <a:off x="4496" y="1328"/>
                <a:ext cx="16" cy="704"/>
              </a:xfrm>
              <a:custGeom>
                <a:avLst/>
                <a:gdLst/>
                <a:ahLst/>
                <a:cxnLst>
                  <a:cxn ang="0">
                    <a:pos x="16" y="0"/>
                  </a:cxn>
                  <a:cxn ang="0">
                    <a:pos x="16" y="8"/>
                  </a:cxn>
                  <a:cxn ang="0">
                    <a:pos x="16" y="704"/>
                  </a:cxn>
                  <a:cxn ang="0">
                    <a:pos x="0" y="704"/>
                  </a:cxn>
                  <a:cxn ang="0">
                    <a:pos x="0" y="8"/>
                  </a:cxn>
                  <a:cxn ang="0">
                    <a:pos x="8" y="0"/>
                  </a:cxn>
                  <a:cxn ang="0">
                    <a:pos x="16" y="0"/>
                  </a:cxn>
                </a:cxnLst>
                <a:rect l="0" t="0" r="r" b="b"/>
                <a:pathLst>
                  <a:path w="16" h="704">
                    <a:moveTo>
                      <a:pt x="16" y="0"/>
                    </a:moveTo>
                    <a:lnTo>
                      <a:pt x="16" y="8"/>
                    </a:lnTo>
                    <a:lnTo>
                      <a:pt x="16" y="704"/>
                    </a:lnTo>
                    <a:lnTo>
                      <a:pt x="0" y="704"/>
                    </a:lnTo>
                    <a:lnTo>
                      <a:pt x="0" y="8"/>
                    </a:lnTo>
                    <a:lnTo>
                      <a:pt x="8" y="0"/>
                    </a:lnTo>
                    <a:lnTo>
                      <a:pt x="16" y="0"/>
                    </a:lnTo>
                    <a:close/>
                  </a:path>
                </a:pathLst>
              </a:custGeom>
              <a:solidFill>
                <a:srgbClr val="990000"/>
              </a:solidFill>
              <a:ln w="9525">
                <a:noFill/>
                <a:round/>
                <a:headEnd/>
                <a:tailEnd/>
              </a:ln>
            </p:spPr>
            <p:txBody>
              <a:bodyPr/>
              <a:lstStyle/>
              <a:p>
                <a:endParaRPr lang="en-US"/>
              </a:p>
            </p:txBody>
          </p:sp>
          <p:sp>
            <p:nvSpPr>
              <p:cNvPr id="678174" name="Freeform 286"/>
              <p:cNvSpPr>
                <a:spLocks/>
              </p:cNvSpPr>
              <p:nvPr/>
            </p:nvSpPr>
            <p:spPr bwMode="auto">
              <a:xfrm>
                <a:off x="3536" y="1800"/>
                <a:ext cx="976" cy="248"/>
              </a:xfrm>
              <a:custGeom>
                <a:avLst/>
                <a:gdLst/>
                <a:ahLst/>
                <a:cxnLst>
                  <a:cxn ang="0">
                    <a:pos x="976" y="248"/>
                  </a:cxn>
                  <a:cxn ang="0">
                    <a:pos x="968" y="240"/>
                  </a:cxn>
                  <a:cxn ang="0">
                    <a:pos x="0" y="16"/>
                  </a:cxn>
                  <a:cxn ang="0">
                    <a:pos x="0" y="0"/>
                  </a:cxn>
                  <a:cxn ang="0">
                    <a:pos x="968" y="224"/>
                  </a:cxn>
                  <a:cxn ang="0">
                    <a:pos x="976" y="232"/>
                  </a:cxn>
                  <a:cxn ang="0">
                    <a:pos x="976" y="248"/>
                  </a:cxn>
                </a:cxnLst>
                <a:rect l="0" t="0" r="r" b="b"/>
                <a:pathLst>
                  <a:path w="976" h="248">
                    <a:moveTo>
                      <a:pt x="976" y="248"/>
                    </a:moveTo>
                    <a:lnTo>
                      <a:pt x="968" y="240"/>
                    </a:lnTo>
                    <a:lnTo>
                      <a:pt x="0" y="16"/>
                    </a:lnTo>
                    <a:lnTo>
                      <a:pt x="0" y="0"/>
                    </a:lnTo>
                    <a:lnTo>
                      <a:pt x="968" y="224"/>
                    </a:lnTo>
                    <a:lnTo>
                      <a:pt x="976" y="232"/>
                    </a:lnTo>
                    <a:lnTo>
                      <a:pt x="976" y="248"/>
                    </a:lnTo>
                    <a:close/>
                  </a:path>
                </a:pathLst>
              </a:custGeom>
              <a:solidFill>
                <a:srgbClr val="990000"/>
              </a:solidFill>
              <a:ln w="9525">
                <a:noFill/>
                <a:round/>
                <a:headEnd/>
                <a:tailEnd/>
              </a:ln>
            </p:spPr>
            <p:txBody>
              <a:bodyPr/>
              <a:lstStyle/>
              <a:p>
                <a:endParaRPr lang="en-US"/>
              </a:p>
            </p:txBody>
          </p:sp>
          <p:sp>
            <p:nvSpPr>
              <p:cNvPr id="678175" name="Freeform 287"/>
              <p:cNvSpPr>
                <a:spLocks/>
              </p:cNvSpPr>
              <p:nvPr/>
            </p:nvSpPr>
            <p:spPr bwMode="auto">
              <a:xfrm>
                <a:off x="3528" y="1112"/>
                <a:ext cx="16" cy="704"/>
              </a:xfrm>
              <a:custGeom>
                <a:avLst/>
                <a:gdLst/>
                <a:ahLst/>
                <a:cxnLst>
                  <a:cxn ang="0">
                    <a:pos x="0" y="704"/>
                  </a:cxn>
                  <a:cxn ang="0">
                    <a:pos x="0" y="696"/>
                  </a:cxn>
                  <a:cxn ang="0">
                    <a:pos x="0" y="0"/>
                  </a:cxn>
                  <a:cxn ang="0">
                    <a:pos x="16" y="0"/>
                  </a:cxn>
                  <a:cxn ang="0">
                    <a:pos x="16" y="696"/>
                  </a:cxn>
                  <a:cxn ang="0">
                    <a:pos x="8" y="704"/>
                  </a:cxn>
                  <a:cxn ang="0">
                    <a:pos x="0" y="704"/>
                  </a:cxn>
                </a:cxnLst>
                <a:rect l="0" t="0" r="r" b="b"/>
                <a:pathLst>
                  <a:path w="16" h="704">
                    <a:moveTo>
                      <a:pt x="0" y="704"/>
                    </a:moveTo>
                    <a:lnTo>
                      <a:pt x="0" y="696"/>
                    </a:lnTo>
                    <a:lnTo>
                      <a:pt x="0" y="0"/>
                    </a:lnTo>
                    <a:lnTo>
                      <a:pt x="16" y="0"/>
                    </a:lnTo>
                    <a:lnTo>
                      <a:pt x="16" y="696"/>
                    </a:lnTo>
                    <a:lnTo>
                      <a:pt x="8" y="704"/>
                    </a:lnTo>
                    <a:lnTo>
                      <a:pt x="0" y="704"/>
                    </a:lnTo>
                    <a:close/>
                  </a:path>
                </a:pathLst>
              </a:custGeom>
              <a:solidFill>
                <a:srgbClr val="990000"/>
              </a:solidFill>
              <a:ln w="9525">
                <a:noFill/>
                <a:round/>
                <a:headEnd/>
                <a:tailEnd/>
              </a:ln>
            </p:spPr>
            <p:txBody>
              <a:bodyPr/>
              <a:lstStyle/>
              <a:p>
                <a:endParaRPr lang="en-US"/>
              </a:p>
            </p:txBody>
          </p:sp>
          <p:sp>
            <p:nvSpPr>
              <p:cNvPr id="678176" name="Freeform 288"/>
              <p:cNvSpPr>
                <a:spLocks/>
              </p:cNvSpPr>
              <p:nvPr/>
            </p:nvSpPr>
            <p:spPr bwMode="auto">
              <a:xfrm>
                <a:off x="3528" y="1104"/>
                <a:ext cx="976" cy="240"/>
              </a:xfrm>
              <a:custGeom>
                <a:avLst/>
                <a:gdLst/>
                <a:ahLst/>
                <a:cxnLst>
                  <a:cxn ang="0">
                    <a:pos x="0" y="0"/>
                  </a:cxn>
                  <a:cxn ang="0">
                    <a:pos x="8" y="0"/>
                  </a:cxn>
                  <a:cxn ang="0">
                    <a:pos x="976" y="224"/>
                  </a:cxn>
                  <a:cxn ang="0">
                    <a:pos x="976" y="240"/>
                  </a:cxn>
                  <a:cxn ang="0">
                    <a:pos x="8" y="16"/>
                  </a:cxn>
                  <a:cxn ang="0">
                    <a:pos x="0" y="8"/>
                  </a:cxn>
                  <a:cxn ang="0">
                    <a:pos x="0" y="0"/>
                  </a:cxn>
                </a:cxnLst>
                <a:rect l="0" t="0" r="r" b="b"/>
                <a:pathLst>
                  <a:path w="976" h="240">
                    <a:moveTo>
                      <a:pt x="0" y="0"/>
                    </a:moveTo>
                    <a:lnTo>
                      <a:pt x="8" y="0"/>
                    </a:lnTo>
                    <a:lnTo>
                      <a:pt x="976" y="224"/>
                    </a:lnTo>
                    <a:lnTo>
                      <a:pt x="976" y="240"/>
                    </a:lnTo>
                    <a:lnTo>
                      <a:pt x="8" y="16"/>
                    </a:lnTo>
                    <a:lnTo>
                      <a:pt x="0" y="8"/>
                    </a:lnTo>
                    <a:lnTo>
                      <a:pt x="0" y="0"/>
                    </a:lnTo>
                    <a:close/>
                  </a:path>
                </a:pathLst>
              </a:custGeom>
              <a:solidFill>
                <a:srgbClr val="990000"/>
              </a:solidFill>
              <a:ln w="9525">
                <a:noFill/>
                <a:round/>
                <a:headEnd/>
                <a:tailEnd/>
              </a:ln>
            </p:spPr>
            <p:txBody>
              <a:bodyPr/>
              <a:lstStyle/>
              <a:p>
                <a:endParaRPr lang="en-US"/>
              </a:p>
            </p:txBody>
          </p:sp>
          <p:grpSp>
            <p:nvGrpSpPr>
              <p:cNvPr id="678181" name="Group 293"/>
              <p:cNvGrpSpPr>
                <a:grpSpLocks/>
              </p:cNvGrpSpPr>
              <p:nvPr/>
            </p:nvGrpSpPr>
            <p:grpSpPr bwMode="auto">
              <a:xfrm>
                <a:off x="3916" y="1604"/>
                <a:ext cx="160" cy="240"/>
                <a:chOff x="3944" y="1632"/>
                <a:chExt cx="160" cy="240"/>
              </a:xfrm>
            </p:grpSpPr>
            <p:sp>
              <p:nvSpPr>
                <p:cNvPr id="678177" name="Freeform 289"/>
                <p:cNvSpPr>
                  <a:spLocks/>
                </p:cNvSpPr>
                <p:nvPr/>
              </p:nvSpPr>
              <p:spPr bwMode="auto">
                <a:xfrm>
                  <a:off x="4000" y="1632"/>
                  <a:ext cx="48" cy="152"/>
                </a:xfrm>
                <a:custGeom>
                  <a:avLst/>
                  <a:gdLst/>
                  <a:ahLst/>
                  <a:cxnLst>
                    <a:cxn ang="0">
                      <a:pos x="0" y="0"/>
                    </a:cxn>
                    <a:cxn ang="0">
                      <a:pos x="40" y="0"/>
                    </a:cxn>
                    <a:cxn ang="0">
                      <a:pos x="48" y="152"/>
                    </a:cxn>
                    <a:cxn ang="0">
                      <a:pos x="8" y="152"/>
                    </a:cxn>
                    <a:cxn ang="0">
                      <a:pos x="0" y="0"/>
                    </a:cxn>
                  </a:cxnLst>
                  <a:rect l="0" t="0" r="r" b="b"/>
                  <a:pathLst>
                    <a:path w="48" h="152">
                      <a:moveTo>
                        <a:pt x="0" y="0"/>
                      </a:moveTo>
                      <a:lnTo>
                        <a:pt x="40" y="0"/>
                      </a:lnTo>
                      <a:lnTo>
                        <a:pt x="48" y="152"/>
                      </a:lnTo>
                      <a:lnTo>
                        <a:pt x="8" y="152"/>
                      </a:lnTo>
                      <a:lnTo>
                        <a:pt x="0" y="0"/>
                      </a:lnTo>
                      <a:close/>
                    </a:path>
                  </a:pathLst>
                </a:custGeom>
                <a:solidFill>
                  <a:srgbClr val="FF0000"/>
                </a:solidFill>
                <a:ln w="9525">
                  <a:noFill/>
                  <a:round/>
                  <a:headEnd/>
                  <a:tailEnd/>
                </a:ln>
              </p:spPr>
              <p:txBody>
                <a:bodyPr/>
                <a:lstStyle/>
                <a:p>
                  <a:endParaRPr lang="en-US"/>
                </a:p>
              </p:txBody>
            </p:sp>
            <p:sp>
              <p:nvSpPr>
                <p:cNvPr id="678178" name="Freeform 290"/>
                <p:cNvSpPr>
                  <a:spLocks/>
                </p:cNvSpPr>
                <p:nvPr/>
              </p:nvSpPr>
              <p:spPr bwMode="auto">
                <a:xfrm>
                  <a:off x="3944" y="1696"/>
                  <a:ext cx="160" cy="176"/>
                </a:xfrm>
                <a:custGeom>
                  <a:avLst/>
                  <a:gdLst/>
                  <a:ahLst/>
                  <a:cxnLst>
                    <a:cxn ang="0">
                      <a:pos x="80" y="176"/>
                    </a:cxn>
                    <a:cxn ang="0">
                      <a:pos x="0" y="0"/>
                    </a:cxn>
                    <a:cxn ang="0">
                      <a:pos x="80" y="80"/>
                    </a:cxn>
                    <a:cxn ang="0">
                      <a:pos x="160" y="0"/>
                    </a:cxn>
                    <a:cxn ang="0">
                      <a:pos x="80" y="176"/>
                    </a:cxn>
                  </a:cxnLst>
                  <a:rect l="0" t="0" r="r" b="b"/>
                  <a:pathLst>
                    <a:path w="160" h="176">
                      <a:moveTo>
                        <a:pt x="80" y="176"/>
                      </a:moveTo>
                      <a:lnTo>
                        <a:pt x="0" y="0"/>
                      </a:lnTo>
                      <a:lnTo>
                        <a:pt x="80" y="80"/>
                      </a:lnTo>
                      <a:lnTo>
                        <a:pt x="160" y="0"/>
                      </a:lnTo>
                      <a:lnTo>
                        <a:pt x="80" y="176"/>
                      </a:lnTo>
                      <a:close/>
                    </a:path>
                  </a:pathLst>
                </a:custGeom>
                <a:solidFill>
                  <a:srgbClr val="FF0000"/>
                </a:solidFill>
                <a:ln w="9525">
                  <a:noFill/>
                  <a:round/>
                  <a:headEnd/>
                  <a:tailEnd/>
                </a:ln>
              </p:spPr>
              <p:txBody>
                <a:bodyPr/>
                <a:lstStyle/>
                <a:p>
                  <a:endParaRPr lang="en-US"/>
                </a:p>
              </p:txBody>
            </p:sp>
          </p:grpSp>
          <p:sp>
            <p:nvSpPr>
              <p:cNvPr id="678179" name="Rectangle 291"/>
              <p:cNvSpPr>
                <a:spLocks noChangeArrowheads="1"/>
              </p:cNvSpPr>
              <p:nvPr/>
            </p:nvSpPr>
            <p:spPr bwMode="auto">
              <a:xfrm>
                <a:off x="3360" y="1392"/>
                <a:ext cx="144" cy="264"/>
              </a:xfrm>
              <a:prstGeom prst="rect">
                <a:avLst/>
              </a:prstGeom>
              <a:noFill/>
              <a:ln w="9525">
                <a:noFill/>
                <a:miter lim="800000"/>
                <a:headEnd/>
                <a:tailEnd/>
              </a:ln>
            </p:spPr>
            <p:txBody>
              <a:bodyPr wrap="none" lIns="0" tIns="0" rIns="0" bIns="0">
                <a:spAutoFit/>
              </a:bodyPr>
              <a:lstStyle/>
              <a:p>
                <a:r>
                  <a:rPr lang="en-US" sz="2400" b="0">
                    <a:solidFill>
                      <a:srgbClr val="2222FF"/>
                    </a:solidFill>
                  </a:rPr>
                  <a:t>f</a:t>
                </a:r>
                <a:endParaRPr lang="en-US"/>
              </a:p>
            </p:txBody>
          </p:sp>
          <p:sp>
            <p:nvSpPr>
              <p:cNvPr id="678180" name="Rectangle 292"/>
              <p:cNvSpPr>
                <a:spLocks noChangeArrowheads="1"/>
              </p:cNvSpPr>
              <p:nvPr/>
            </p:nvSpPr>
            <p:spPr bwMode="auto">
              <a:xfrm>
                <a:off x="1064" y="1512"/>
                <a:ext cx="184" cy="264"/>
              </a:xfrm>
              <a:prstGeom prst="rect">
                <a:avLst/>
              </a:prstGeom>
              <a:noFill/>
              <a:ln w="9525">
                <a:noFill/>
                <a:miter lim="800000"/>
                <a:headEnd/>
                <a:tailEnd/>
              </a:ln>
            </p:spPr>
            <p:txBody>
              <a:bodyPr wrap="none" lIns="0" tIns="0" rIns="0" bIns="0">
                <a:spAutoFit/>
              </a:bodyPr>
              <a:lstStyle/>
              <a:p>
                <a:r>
                  <a:rPr lang="en-US" sz="2400" b="0">
                    <a:solidFill>
                      <a:srgbClr val="2222FF"/>
                    </a:solidFill>
                  </a:rPr>
                  <a:t>z</a:t>
                </a:r>
                <a:endParaRPr lang="en-US"/>
              </a:p>
            </p:txBody>
          </p:sp>
        </p:grpSp>
        <p:sp>
          <p:nvSpPr>
            <p:cNvPr id="678183" name="Text Box 295"/>
            <p:cNvSpPr txBox="1">
              <a:spLocks noChangeArrowheads="1"/>
            </p:cNvSpPr>
            <p:nvPr/>
          </p:nvSpPr>
          <p:spPr bwMode="auto">
            <a:xfrm>
              <a:off x="3657600" y="2743200"/>
              <a:ext cx="1447800" cy="366713"/>
            </a:xfrm>
            <a:prstGeom prst="rect">
              <a:avLst/>
            </a:prstGeom>
            <a:noFill/>
            <a:ln w="12700">
              <a:noFill/>
              <a:miter lim="800000"/>
              <a:headEnd type="none" w="sm" len="sm"/>
              <a:tailEnd type="none" w="sm" len="sm"/>
            </a:ln>
            <a:effectLst/>
          </p:spPr>
          <p:txBody>
            <a:bodyPr>
              <a:spAutoFit/>
            </a:bodyPr>
            <a:lstStyle/>
            <a:p>
              <a:pPr>
                <a:spcBef>
                  <a:spcPct val="50000"/>
                </a:spcBef>
              </a:pPr>
              <a:r>
                <a:rPr lang="en-US"/>
                <a:t>viewpoint</a:t>
              </a:r>
            </a:p>
          </p:txBody>
        </p:sp>
        <p:sp>
          <p:nvSpPr>
            <p:cNvPr id="678184" name="Line 296"/>
            <p:cNvSpPr>
              <a:spLocks noChangeShapeType="1"/>
            </p:cNvSpPr>
            <p:nvPr/>
          </p:nvSpPr>
          <p:spPr bwMode="auto">
            <a:xfrm flipV="1">
              <a:off x="4572000" y="2590800"/>
              <a:ext cx="228600" cy="152400"/>
            </a:xfrm>
            <a:prstGeom prst="line">
              <a:avLst/>
            </a:prstGeom>
            <a:noFill/>
            <a:ln w="12700">
              <a:solidFill>
                <a:schemeClr val="tx1"/>
              </a:solidFill>
              <a:round/>
              <a:headEnd type="none" w="sm" len="sm"/>
              <a:tailEnd type="triangle" w="sm" len="sm"/>
            </a:ln>
            <a:effectLst/>
          </p:spPr>
          <p:txBody>
            <a:bodyPr/>
            <a:lstStyle/>
            <a:p>
              <a:endParaRPr lang="en-US"/>
            </a:p>
          </p:txBody>
        </p:sp>
        <p:sp>
          <p:nvSpPr>
            <p:cNvPr id="678185" name="Text Box 297"/>
            <p:cNvSpPr txBox="1">
              <a:spLocks noChangeArrowheads="1"/>
            </p:cNvSpPr>
            <p:nvPr/>
          </p:nvSpPr>
          <p:spPr bwMode="auto">
            <a:xfrm>
              <a:off x="6934200" y="1676400"/>
              <a:ext cx="1828800" cy="366713"/>
            </a:xfrm>
            <a:prstGeom prst="rect">
              <a:avLst/>
            </a:prstGeom>
            <a:noFill/>
            <a:ln w="12700">
              <a:noFill/>
              <a:miter lim="800000"/>
              <a:headEnd type="none" w="sm" len="sm"/>
              <a:tailEnd type="none" w="sm" len="sm"/>
            </a:ln>
            <a:effectLst/>
          </p:spPr>
          <p:txBody>
            <a:bodyPr>
              <a:spAutoFit/>
            </a:bodyPr>
            <a:lstStyle/>
            <a:p>
              <a:pPr>
                <a:spcBef>
                  <a:spcPct val="50000"/>
                </a:spcBef>
              </a:pPr>
              <a:r>
                <a:rPr lang="en-US" dirty="0"/>
                <a:t>Image plane</a:t>
              </a:r>
            </a:p>
          </p:txBody>
        </p:sp>
      </p:grpSp>
    </p:spTree>
    <p:extLst>
      <p:ext uri="{BB962C8B-B14F-4D97-AF65-F5344CB8AC3E}">
        <p14:creationId xmlns:p14="http://schemas.microsoft.com/office/powerpoint/2010/main" val="3619587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Rectangle 2050"/>
          <p:cNvSpPr>
            <a:spLocks noGrp="1" noChangeArrowheads="1"/>
          </p:cNvSpPr>
          <p:nvPr>
            <p:ph type="title"/>
          </p:nvPr>
        </p:nvSpPr>
        <p:spPr>
          <a:xfrm>
            <a:off x="457200" y="285750"/>
            <a:ext cx="8620125" cy="609600"/>
          </a:xfrm>
        </p:spPr>
        <p:txBody>
          <a:bodyPr/>
          <a:lstStyle/>
          <a:p>
            <a:r>
              <a:rPr lang="en-US" dirty="0"/>
              <a:t>Focal Length, FOV</a:t>
            </a:r>
          </a:p>
        </p:txBody>
      </p:sp>
      <p:sp>
        <p:nvSpPr>
          <p:cNvPr id="876547" name="Rectangle 2051"/>
          <p:cNvSpPr>
            <a:spLocks noGrp="1" noChangeArrowheads="1"/>
          </p:cNvSpPr>
          <p:nvPr>
            <p:ph type="body" idx="1"/>
          </p:nvPr>
        </p:nvSpPr>
        <p:spPr>
          <a:xfrm>
            <a:off x="304800" y="1143000"/>
            <a:ext cx="7848600" cy="457200"/>
          </a:xfrm>
        </p:spPr>
        <p:txBody>
          <a:bodyPr/>
          <a:lstStyle/>
          <a:p>
            <a:r>
              <a:rPr lang="en-US" dirty="0"/>
              <a:t>Consider case with object on the optical axis:</a:t>
            </a:r>
          </a:p>
        </p:txBody>
      </p:sp>
      <p:sp>
        <p:nvSpPr>
          <p:cNvPr id="876549" name="Rectangle 2053"/>
          <p:cNvSpPr>
            <a:spLocks noChangeArrowheads="1"/>
          </p:cNvSpPr>
          <p:nvPr/>
        </p:nvSpPr>
        <p:spPr bwMode="auto">
          <a:xfrm>
            <a:off x="457200" y="3048000"/>
            <a:ext cx="7848600" cy="457200"/>
          </a:xfrm>
          <a:prstGeom prst="rect">
            <a:avLst/>
          </a:prstGeom>
          <a:noFill/>
          <a:ln w="12700">
            <a:noFill/>
            <a:miter lim="800000"/>
            <a:headEnd/>
            <a:tailEnd/>
          </a:ln>
          <a:effectLst/>
        </p:spPr>
        <p:txBody>
          <a:bodyPr lIns="90487" tIns="44450" rIns="90487" bIns="44450"/>
          <a:lstStyle/>
          <a:p>
            <a:pPr marL="342900" indent="-342900">
              <a:spcBef>
                <a:spcPct val="20000"/>
              </a:spcBef>
              <a:buClr>
                <a:srgbClr val="0066FF"/>
              </a:buClr>
              <a:buSzPct val="75000"/>
              <a:buFont typeface="Zapf Dingbats" charset="2"/>
              <a:buChar char="n"/>
            </a:pPr>
            <a:endParaRPr lang="en-US" sz="2400" b="0">
              <a:solidFill>
                <a:srgbClr val="C0C0C0"/>
              </a:solidFill>
            </a:endParaRPr>
          </a:p>
        </p:txBody>
      </p:sp>
      <p:grpSp>
        <p:nvGrpSpPr>
          <p:cNvPr id="62" name="Group 61"/>
          <p:cNvGrpSpPr/>
          <p:nvPr/>
        </p:nvGrpSpPr>
        <p:grpSpPr>
          <a:xfrm>
            <a:off x="1689100" y="1600200"/>
            <a:ext cx="7607300" cy="2271713"/>
            <a:chOff x="1689100" y="1600200"/>
            <a:chExt cx="7607300" cy="2271713"/>
          </a:xfrm>
        </p:grpSpPr>
        <p:grpSp>
          <p:nvGrpSpPr>
            <p:cNvPr id="876760" name="Group 2264"/>
            <p:cNvGrpSpPr>
              <a:grpSpLocks/>
            </p:cNvGrpSpPr>
            <p:nvPr/>
          </p:nvGrpSpPr>
          <p:grpSpPr bwMode="auto">
            <a:xfrm>
              <a:off x="1689100" y="1676400"/>
              <a:ext cx="7073900" cy="2195513"/>
              <a:chOff x="1064" y="1056"/>
              <a:chExt cx="4456" cy="1383"/>
            </a:xfrm>
          </p:grpSpPr>
          <p:sp>
            <p:nvSpPr>
              <p:cNvPr id="876661" name="Freeform 2165"/>
              <p:cNvSpPr>
                <a:spLocks/>
              </p:cNvSpPr>
              <p:nvPr/>
            </p:nvSpPr>
            <p:spPr bwMode="auto">
              <a:xfrm>
                <a:off x="1264" y="1544"/>
                <a:ext cx="112" cy="96"/>
              </a:xfrm>
              <a:custGeom>
                <a:avLst/>
                <a:gdLst/>
                <a:ahLst/>
                <a:cxnLst>
                  <a:cxn ang="0">
                    <a:pos x="0" y="48"/>
                  </a:cxn>
                  <a:cxn ang="0">
                    <a:pos x="112" y="0"/>
                  </a:cxn>
                  <a:cxn ang="0">
                    <a:pos x="64" y="48"/>
                  </a:cxn>
                  <a:cxn ang="0">
                    <a:pos x="112" y="96"/>
                  </a:cxn>
                  <a:cxn ang="0">
                    <a:pos x="0" y="48"/>
                  </a:cxn>
                </a:cxnLst>
                <a:rect l="0" t="0" r="r" b="b"/>
                <a:pathLst>
                  <a:path w="112" h="96">
                    <a:moveTo>
                      <a:pt x="0" y="48"/>
                    </a:moveTo>
                    <a:lnTo>
                      <a:pt x="112" y="0"/>
                    </a:lnTo>
                    <a:lnTo>
                      <a:pt x="64" y="48"/>
                    </a:lnTo>
                    <a:lnTo>
                      <a:pt x="112" y="96"/>
                    </a:lnTo>
                    <a:lnTo>
                      <a:pt x="0" y="48"/>
                    </a:lnTo>
                    <a:close/>
                  </a:path>
                </a:pathLst>
              </a:custGeom>
              <a:solidFill>
                <a:srgbClr val="0000FF"/>
              </a:solidFill>
              <a:ln w="9525">
                <a:noFill/>
                <a:round/>
                <a:headEnd/>
                <a:tailEnd/>
              </a:ln>
            </p:spPr>
            <p:txBody>
              <a:bodyPr/>
              <a:lstStyle/>
              <a:p>
                <a:endParaRPr lang="en-US"/>
              </a:p>
            </p:txBody>
          </p:sp>
          <p:sp>
            <p:nvSpPr>
              <p:cNvPr id="876662" name="Rectangle 2166"/>
              <p:cNvSpPr>
                <a:spLocks noChangeArrowheads="1"/>
              </p:cNvSpPr>
              <p:nvPr/>
            </p:nvSpPr>
            <p:spPr bwMode="auto">
              <a:xfrm>
                <a:off x="1456" y="1256"/>
                <a:ext cx="40" cy="336"/>
              </a:xfrm>
              <a:prstGeom prst="rect">
                <a:avLst/>
              </a:prstGeom>
              <a:solidFill>
                <a:srgbClr val="FF0000"/>
              </a:solidFill>
              <a:ln w="9525">
                <a:noFill/>
                <a:miter lim="800000"/>
                <a:headEnd/>
                <a:tailEnd/>
              </a:ln>
            </p:spPr>
            <p:txBody>
              <a:bodyPr/>
              <a:lstStyle/>
              <a:p>
                <a:endParaRPr lang="en-US"/>
              </a:p>
            </p:txBody>
          </p:sp>
          <p:sp>
            <p:nvSpPr>
              <p:cNvPr id="876663" name="Freeform 2167"/>
              <p:cNvSpPr>
                <a:spLocks/>
              </p:cNvSpPr>
              <p:nvPr/>
            </p:nvSpPr>
            <p:spPr bwMode="auto">
              <a:xfrm>
                <a:off x="1400" y="1168"/>
                <a:ext cx="160" cy="176"/>
              </a:xfrm>
              <a:custGeom>
                <a:avLst/>
                <a:gdLst/>
                <a:ahLst/>
                <a:cxnLst>
                  <a:cxn ang="0">
                    <a:pos x="80" y="0"/>
                  </a:cxn>
                  <a:cxn ang="0">
                    <a:pos x="0" y="176"/>
                  </a:cxn>
                  <a:cxn ang="0">
                    <a:pos x="80" y="96"/>
                  </a:cxn>
                  <a:cxn ang="0">
                    <a:pos x="160" y="176"/>
                  </a:cxn>
                  <a:cxn ang="0">
                    <a:pos x="80" y="0"/>
                  </a:cxn>
                </a:cxnLst>
                <a:rect l="0" t="0" r="r" b="b"/>
                <a:pathLst>
                  <a:path w="160" h="176">
                    <a:moveTo>
                      <a:pt x="80" y="0"/>
                    </a:moveTo>
                    <a:lnTo>
                      <a:pt x="0" y="176"/>
                    </a:lnTo>
                    <a:lnTo>
                      <a:pt x="80" y="96"/>
                    </a:lnTo>
                    <a:lnTo>
                      <a:pt x="160" y="176"/>
                    </a:lnTo>
                    <a:lnTo>
                      <a:pt x="80" y="0"/>
                    </a:lnTo>
                    <a:close/>
                  </a:path>
                </a:pathLst>
              </a:custGeom>
              <a:solidFill>
                <a:srgbClr val="FF0000"/>
              </a:solidFill>
              <a:ln w="9525">
                <a:noFill/>
                <a:round/>
                <a:headEnd/>
                <a:tailEnd/>
              </a:ln>
            </p:spPr>
            <p:txBody>
              <a:bodyPr/>
              <a:lstStyle/>
              <a:p>
                <a:endParaRPr lang="en-US"/>
              </a:p>
            </p:txBody>
          </p:sp>
          <p:sp>
            <p:nvSpPr>
              <p:cNvPr id="876664" name="Freeform 2168"/>
              <p:cNvSpPr>
                <a:spLocks/>
              </p:cNvSpPr>
              <p:nvPr/>
            </p:nvSpPr>
            <p:spPr bwMode="auto">
              <a:xfrm>
                <a:off x="3032" y="1536"/>
                <a:ext cx="96" cy="88"/>
              </a:xfrm>
              <a:custGeom>
                <a:avLst/>
                <a:gdLst/>
                <a:ahLst/>
                <a:cxnLst>
                  <a:cxn ang="0">
                    <a:pos x="96" y="40"/>
                  </a:cxn>
                  <a:cxn ang="0">
                    <a:pos x="80" y="72"/>
                  </a:cxn>
                  <a:cxn ang="0">
                    <a:pos x="48" y="88"/>
                  </a:cxn>
                  <a:cxn ang="0">
                    <a:pos x="48" y="88"/>
                  </a:cxn>
                  <a:cxn ang="0">
                    <a:pos x="16" y="72"/>
                  </a:cxn>
                  <a:cxn ang="0">
                    <a:pos x="0" y="40"/>
                  </a:cxn>
                  <a:cxn ang="0">
                    <a:pos x="0" y="40"/>
                  </a:cxn>
                  <a:cxn ang="0">
                    <a:pos x="16" y="8"/>
                  </a:cxn>
                  <a:cxn ang="0">
                    <a:pos x="48" y="0"/>
                  </a:cxn>
                  <a:cxn ang="0">
                    <a:pos x="48" y="0"/>
                  </a:cxn>
                  <a:cxn ang="0">
                    <a:pos x="80" y="8"/>
                  </a:cxn>
                  <a:cxn ang="0">
                    <a:pos x="96" y="40"/>
                  </a:cxn>
                </a:cxnLst>
                <a:rect l="0" t="0" r="r" b="b"/>
                <a:pathLst>
                  <a:path w="96" h="88">
                    <a:moveTo>
                      <a:pt x="96" y="40"/>
                    </a:moveTo>
                    <a:lnTo>
                      <a:pt x="80" y="72"/>
                    </a:lnTo>
                    <a:lnTo>
                      <a:pt x="48" y="88"/>
                    </a:lnTo>
                    <a:lnTo>
                      <a:pt x="48" y="88"/>
                    </a:lnTo>
                    <a:lnTo>
                      <a:pt x="16" y="72"/>
                    </a:lnTo>
                    <a:lnTo>
                      <a:pt x="0" y="40"/>
                    </a:lnTo>
                    <a:lnTo>
                      <a:pt x="0" y="40"/>
                    </a:lnTo>
                    <a:lnTo>
                      <a:pt x="16" y="8"/>
                    </a:lnTo>
                    <a:lnTo>
                      <a:pt x="48" y="0"/>
                    </a:lnTo>
                    <a:lnTo>
                      <a:pt x="48" y="0"/>
                    </a:lnTo>
                    <a:lnTo>
                      <a:pt x="80" y="8"/>
                    </a:lnTo>
                    <a:lnTo>
                      <a:pt x="96" y="40"/>
                    </a:lnTo>
                    <a:close/>
                  </a:path>
                </a:pathLst>
              </a:custGeom>
              <a:solidFill>
                <a:srgbClr val="2222FF"/>
              </a:solidFill>
              <a:ln w="9525">
                <a:noFill/>
                <a:round/>
                <a:headEnd/>
                <a:tailEnd/>
              </a:ln>
            </p:spPr>
            <p:txBody>
              <a:bodyPr/>
              <a:lstStyle/>
              <a:p>
                <a:endParaRPr lang="en-US"/>
              </a:p>
            </p:txBody>
          </p:sp>
          <p:sp>
            <p:nvSpPr>
              <p:cNvPr id="876671" name="Line 2175"/>
              <p:cNvSpPr>
                <a:spLocks noChangeShapeType="1"/>
              </p:cNvSpPr>
              <p:nvPr/>
            </p:nvSpPr>
            <p:spPr bwMode="auto">
              <a:xfrm flipH="1" flipV="1">
                <a:off x="3048" y="1608"/>
                <a:ext cx="32" cy="16"/>
              </a:xfrm>
              <a:prstGeom prst="line">
                <a:avLst/>
              </a:prstGeom>
              <a:noFill/>
              <a:ln w="12700">
                <a:solidFill>
                  <a:srgbClr val="2222FF"/>
                </a:solidFill>
                <a:round/>
                <a:headEnd/>
                <a:tailEnd/>
              </a:ln>
            </p:spPr>
            <p:txBody>
              <a:bodyPr/>
              <a:lstStyle/>
              <a:p>
                <a:endParaRPr lang="en-US"/>
              </a:p>
            </p:txBody>
          </p:sp>
          <p:sp>
            <p:nvSpPr>
              <p:cNvPr id="876672" name="Line 2176"/>
              <p:cNvSpPr>
                <a:spLocks noChangeShapeType="1"/>
              </p:cNvSpPr>
              <p:nvPr/>
            </p:nvSpPr>
            <p:spPr bwMode="auto">
              <a:xfrm>
                <a:off x="3048" y="1608"/>
                <a:ext cx="1" cy="1"/>
              </a:xfrm>
              <a:prstGeom prst="line">
                <a:avLst/>
              </a:prstGeom>
              <a:noFill/>
              <a:ln w="12700">
                <a:solidFill>
                  <a:srgbClr val="2222FF"/>
                </a:solidFill>
                <a:round/>
                <a:headEnd/>
                <a:tailEnd/>
              </a:ln>
            </p:spPr>
            <p:txBody>
              <a:bodyPr/>
              <a:lstStyle/>
              <a:p>
                <a:endParaRPr lang="en-US"/>
              </a:p>
            </p:txBody>
          </p:sp>
          <p:sp>
            <p:nvSpPr>
              <p:cNvPr id="876673" name="Line 2177"/>
              <p:cNvSpPr>
                <a:spLocks noChangeShapeType="1"/>
              </p:cNvSpPr>
              <p:nvPr/>
            </p:nvSpPr>
            <p:spPr bwMode="auto">
              <a:xfrm flipH="1" flipV="1">
                <a:off x="3032" y="1576"/>
                <a:ext cx="16" cy="32"/>
              </a:xfrm>
              <a:prstGeom prst="line">
                <a:avLst/>
              </a:prstGeom>
              <a:noFill/>
              <a:ln w="12700">
                <a:solidFill>
                  <a:srgbClr val="2222FF"/>
                </a:solidFill>
                <a:round/>
                <a:headEnd/>
                <a:tailEnd/>
              </a:ln>
            </p:spPr>
            <p:txBody>
              <a:bodyPr/>
              <a:lstStyle/>
              <a:p>
                <a:endParaRPr lang="en-US"/>
              </a:p>
            </p:txBody>
          </p:sp>
          <p:sp>
            <p:nvSpPr>
              <p:cNvPr id="876674" name="Line 2178"/>
              <p:cNvSpPr>
                <a:spLocks noChangeShapeType="1"/>
              </p:cNvSpPr>
              <p:nvPr/>
            </p:nvSpPr>
            <p:spPr bwMode="auto">
              <a:xfrm>
                <a:off x="3032" y="1576"/>
                <a:ext cx="1" cy="1"/>
              </a:xfrm>
              <a:prstGeom prst="line">
                <a:avLst/>
              </a:prstGeom>
              <a:noFill/>
              <a:ln w="12700">
                <a:solidFill>
                  <a:srgbClr val="2222FF"/>
                </a:solidFill>
                <a:round/>
                <a:headEnd/>
                <a:tailEnd/>
              </a:ln>
            </p:spPr>
            <p:txBody>
              <a:bodyPr/>
              <a:lstStyle/>
              <a:p>
                <a:endParaRPr lang="en-US"/>
              </a:p>
            </p:txBody>
          </p:sp>
          <p:sp>
            <p:nvSpPr>
              <p:cNvPr id="876675" name="Line 2179"/>
              <p:cNvSpPr>
                <a:spLocks noChangeShapeType="1"/>
              </p:cNvSpPr>
              <p:nvPr/>
            </p:nvSpPr>
            <p:spPr bwMode="auto">
              <a:xfrm>
                <a:off x="3032" y="1576"/>
                <a:ext cx="1" cy="1"/>
              </a:xfrm>
              <a:prstGeom prst="line">
                <a:avLst/>
              </a:prstGeom>
              <a:noFill/>
              <a:ln w="12700">
                <a:solidFill>
                  <a:srgbClr val="2222FF"/>
                </a:solidFill>
                <a:round/>
                <a:headEnd/>
                <a:tailEnd/>
              </a:ln>
            </p:spPr>
            <p:txBody>
              <a:bodyPr/>
              <a:lstStyle/>
              <a:p>
                <a:endParaRPr lang="en-US"/>
              </a:p>
            </p:txBody>
          </p:sp>
          <p:sp>
            <p:nvSpPr>
              <p:cNvPr id="876676" name="Line 2180"/>
              <p:cNvSpPr>
                <a:spLocks noChangeShapeType="1"/>
              </p:cNvSpPr>
              <p:nvPr/>
            </p:nvSpPr>
            <p:spPr bwMode="auto">
              <a:xfrm>
                <a:off x="3032" y="1576"/>
                <a:ext cx="1" cy="1"/>
              </a:xfrm>
              <a:prstGeom prst="line">
                <a:avLst/>
              </a:prstGeom>
              <a:noFill/>
              <a:ln w="12700">
                <a:solidFill>
                  <a:srgbClr val="2222FF"/>
                </a:solidFill>
                <a:round/>
                <a:headEnd/>
                <a:tailEnd/>
              </a:ln>
            </p:spPr>
            <p:txBody>
              <a:bodyPr/>
              <a:lstStyle/>
              <a:p>
                <a:endParaRPr lang="en-US"/>
              </a:p>
            </p:txBody>
          </p:sp>
          <p:sp>
            <p:nvSpPr>
              <p:cNvPr id="876677" name="Line 2181"/>
              <p:cNvSpPr>
                <a:spLocks noChangeShapeType="1"/>
              </p:cNvSpPr>
              <p:nvPr/>
            </p:nvSpPr>
            <p:spPr bwMode="auto">
              <a:xfrm flipV="1">
                <a:off x="3032" y="1544"/>
                <a:ext cx="16" cy="32"/>
              </a:xfrm>
              <a:prstGeom prst="line">
                <a:avLst/>
              </a:prstGeom>
              <a:noFill/>
              <a:ln w="12700">
                <a:solidFill>
                  <a:srgbClr val="2222FF"/>
                </a:solidFill>
                <a:round/>
                <a:headEnd/>
                <a:tailEnd/>
              </a:ln>
            </p:spPr>
            <p:txBody>
              <a:bodyPr/>
              <a:lstStyle/>
              <a:p>
                <a:endParaRPr lang="en-US"/>
              </a:p>
            </p:txBody>
          </p:sp>
          <p:sp>
            <p:nvSpPr>
              <p:cNvPr id="876678" name="Line 2182"/>
              <p:cNvSpPr>
                <a:spLocks noChangeShapeType="1"/>
              </p:cNvSpPr>
              <p:nvPr/>
            </p:nvSpPr>
            <p:spPr bwMode="auto">
              <a:xfrm>
                <a:off x="3048" y="1544"/>
                <a:ext cx="1" cy="1"/>
              </a:xfrm>
              <a:prstGeom prst="line">
                <a:avLst/>
              </a:prstGeom>
              <a:noFill/>
              <a:ln w="12700">
                <a:solidFill>
                  <a:srgbClr val="2222FF"/>
                </a:solidFill>
                <a:round/>
                <a:headEnd/>
                <a:tailEnd/>
              </a:ln>
            </p:spPr>
            <p:txBody>
              <a:bodyPr/>
              <a:lstStyle/>
              <a:p>
                <a:endParaRPr lang="en-US"/>
              </a:p>
            </p:txBody>
          </p:sp>
          <p:sp>
            <p:nvSpPr>
              <p:cNvPr id="876679" name="Line 2183"/>
              <p:cNvSpPr>
                <a:spLocks noChangeShapeType="1"/>
              </p:cNvSpPr>
              <p:nvPr/>
            </p:nvSpPr>
            <p:spPr bwMode="auto">
              <a:xfrm flipV="1">
                <a:off x="3048" y="1536"/>
                <a:ext cx="32" cy="8"/>
              </a:xfrm>
              <a:prstGeom prst="line">
                <a:avLst/>
              </a:prstGeom>
              <a:noFill/>
              <a:ln w="12700">
                <a:solidFill>
                  <a:srgbClr val="2222FF"/>
                </a:solidFill>
                <a:round/>
                <a:headEnd/>
                <a:tailEnd/>
              </a:ln>
            </p:spPr>
            <p:txBody>
              <a:bodyPr/>
              <a:lstStyle/>
              <a:p>
                <a:endParaRPr lang="en-US"/>
              </a:p>
            </p:txBody>
          </p:sp>
          <p:sp>
            <p:nvSpPr>
              <p:cNvPr id="876687" name="Freeform 2191"/>
              <p:cNvSpPr>
                <a:spLocks/>
              </p:cNvSpPr>
              <p:nvPr/>
            </p:nvSpPr>
            <p:spPr bwMode="auto">
              <a:xfrm>
                <a:off x="3992" y="1576"/>
                <a:ext cx="56" cy="56"/>
              </a:xfrm>
              <a:custGeom>
                <a:avLst/>
                <a:gdLst/>
                <a:ahLst/>
                <a:cxnLst>
                  <a:cxn ang="0">
                    <a:pos x="56" y="32"/>
                  </a:cxn>
                  <a:cxn ang="0">
                    <a:pos x="48" y="48"/>
                  </a:cxn>
                  <a:cxn ang="0">
                    <a:pos x="24" y="56"/>
                  </a:cxn>
                  <a:cxn ang="0">
                    <a:pos x="24" y="56"/>
                  </a:cxn>
                  <a:cxn ang="0">
                    <a:pos x="8" y="48"/>
                  </a:cxn>
                  <a:cxn ang="0">
                    <a:pos x="0" y="32"/>
                  </a:cxn>
                  <a:cxn ang="0">
                    <a:pos x="0" y="32"/>
                  </a:cxn>
                  <a:cxn ang="0">
                    <a:pos x="8" y="8"/>
                  </a:cxn>
                  <a:cxn ang="0">
                    <a:pos x="24" y="0"/>
                  </a:cxn>
                  <a:cxn ang="0">
                    <a:pos x="24" y="0"/>
                  </a:cxn>
                  <a:cxn ang="0">
                    <a:pos x="48" y="8"/>
                  </a:cxn>
                  <a:cxn ang="0">
                    <a:pos x="56" y="32"/>
                  </a:cxn>
                </a:cxnLst>
                <a:rect l="0" t="0" r="r" b="b"/>
                <a:pathLst>
                  <a:path w="56" h="56">
                    <a:moveTo>
                      <a:pt x="56" y="32"/>
                    </a:moveTo>
                    <a:lnTo>
                      <a:pt x="48" y="48"/>
                    </a:lnTo>
                    <a:lnTo>
                      <a:pt x="24" y="56"/>
                    </a:lnTo>
                    <a:lnTo>
                      <a:pt x="24" y="56"/>
                    </a:lnTo>
                    <a:lnTo>
                      <a:pt x="8" y="48"/>
                    </a:lnTo>
                    <a:lnTo>
                      <a:pt x="0" y="32"/>
                    </a:lnTo>
                    <a:lnTo>
                      <a:pt x="0" y="32"/>
                    </a:lnTo>
                    <a:lnTo>
                      <a:pt x="8" y="8"/>
                    </a:lnTo>
                    <a:lnTo>
                      <a:pt x="24" y="0"/>
                    </a:lnTo>
                    <a:lnTo>
                      <a:pt x="24" y="0"/>
                    </a:lnTo>
                    <a:lnTo>
                      <a:pt x="48" y="8"/>
                    </a:lnTo>
                    <a:lnTo>
                      <a:pt x="56" y="32"/>
                    </a:lnTo>
                    <a:close/>
                  </a:path>
                </a:pathLst>
              </a:custGeom>
              <a:solidFill>
                <a:srgbClr val="000000"/>
              </a:solidFill>
              <a:ln w="9525">
                <a:noFill/>
                <a:round/>
                <a:headEnd/>
                <a:tailEnd/>
              </a:ln>
            </p:spPr>
            <p:txBody>
              <a:bodyPr/>
              <a:lstStyle/>
              <a:p>
                <a:endParaRPr lang="en-US"/>
              </a:p>
            </p:txBody>
          </p:sp>
          <p:sp>
            <p:nvSpPr>
              <p:cNvPr id="876688" name="Line 2192"/>
              <p:cNvSpPr>
                <a:spLocks noChangeShapeType="1"/>
              </p:cNvSpPr>
              <p:nvPr/>
            </p:nvSpPr>
            <p:spPr bwMode="auto">
              <a:xfrm flipH="1">
                <a:off x="4040" y="1608"/>
                <a:ext cx="8" cy="16"/>
              </a:xfrm>
              <a:prstGeom prst="line">
                <a:avLst/>
              </a:prstGeom>
              <a:noFill/>
              <a:ln w="12700">
                <a:solidFill>
                  <a:srgbClr val="000000"/>
                </a:solidFill>
                <a:round/>
                <a:headEnd/>
                <a:tailEnd/>
              </a:ln>
            </p:spPr>
            <p:txBody>
              <a:bodyPr/>
              <a:lstStyle/>
              <a:p>
                <a:endParaRPr lang="en-US"/>
              </a:p>
            </p:txBody>
          </p:sp>
          <p:sp>
            <p:nvSpPr>
              <p:cNvPr id="876689" name="Line 2193"/>
              <p:cNvSpPr>
                <a:spLocks noChangeShapeType="1"/>
              </p:cNvSpPr>
              <p:nvPr/>
            </p:nvSpPr>
            <p:spPr bwMode="auto">
              <a:xfrm>
                <a:off x="4040" y="1624"/>
                <a:ext cx="1" cy="1"/>
              </a:xfrm>
              <a:prstGeom prst="line">
                <a:avLst/>
              </a:prstGeom>
              <a:noFill/>
              <a:ln w="12700">
                <a:solidFill>
                  <a:srgbClr val="000000"/>
                </a:solidFill>
                <a:round/>
                <a:headEnd/>
                <a:tailEnd/>
              </a:ln>
            </p:spPr>
            <p:txBody>
              <a:bodyPr/>
              <a:lstStyle/>
              <a:p>
                <a:endParaRPr lang="en-US"/>
              </a:p>
            </p:txBody>
          </p:sp>
          <p:sp>
            <p:nvSpPr>
              <p:cNvPr id="876690" name="Line 2194"/>
              <p:cNvSpPr>
                <a:spLocks noChangeShapeType="1"/>
              </p:cNvSpPr>
              <p:nvPr/>
            </p:nvSpPr>
            <p:spPr bwMode="auto">
              <a:xfrm flipH="1">
                <a:off x="4016" y="1624"/>
                <a:ext cx="24" cy="8"/>
              </a:xfrm>
              <a:prstGeom prst="line">
                <a:avLst/>
              </a:prstGeom>
              <a:noFill/>
              <a:ln w="12700">
                <a:solidFill>
                  <a:srgbClr val="000000"/>
                </a:solidFill>
                <a:round/>
                <a:headEnd/>
                <a:tailEnd/>
              </a:ln>
            </p:spPr>
            <p:txBody>
              <a:bodyPr/>
              <a:lstStyle/>
              <a:p>
                <a:endParaRPr lang="en-US"/>
              </a:p>
            </p:txBody>
          </p:sp>
          <p:sp>
            <p:nvSpPr>
              <p:cNvPr id="876691" name="Line 2195"/>
              <p:cNvSpPr>
                <a:spLocks noChangeShapeType="1"/>
              </p:cNvSpPr>
              <p:nvPr/>
            </p:nvSpPr>
            <p:spPr bwMode="auto">
              <a:xfrm>
                <a:off x="4016" y="1632"/>
                <a:ext cx="1" cy="1"/>
              </a:xfrm>
              <a:prstGeom prst="line">
                <a:avLst/>
              </a:prstGeom>
              <a:noFill/>
              <a:ln w="12700">
                <a:solidFill>
                  <a:srgbClr val="000000"/>
                </a:solidFill>
                <a:round/>
                <a:headEnd/>
                <a:tailEnd/>
              </a:ln>
            </p:spPr>
            <p:txBody>
              <a:bodyPr/>
              <a:lstStyle/>
              <a:p>
                <a:endParaRPr lang="en-US"/>
              </a:p>
            </p:txBody>
          </p:sp>
          <p:sp>
            <p:nvSpPr>
              <p:cNvPr id="876692" name="Line 2196"/>
              <p:cNvSpPr>
                <a:spLocks noChangeShapeType="1"/>
              </p:cNvSpPr>
              <p:nvPr/>
            </p:nvSpPr>
            <p:spPr bwMode="auto">
              <a:xfrm>
                <a:off x="4016" y="1632"/>
                <a:ext cx="1" cy="1"/>
              </a:xfrm>
              <a:prstGeom prst="line">
                <a:avLst/>
              </a:prstGeom>
              <a:noFill/>
              <a:ln w="12700">
                <a:solidFill>
                  <a:srgbClr val="000000"/>
                </a:solidFill>
                <a:round/>
                <a:headEnd/>
                <a:tailEnd/>
              </a:ln>
            </p:spPr>
            <p:txBody>
              <a:bodyPr/>
              <a:lstStyle/>
              <a:p>
                <a:endParaRPr lang="en-US"/>
              </a:p>
            </p:txBody>
          </p:sp>
          <p:sp>
            <p:nvSpPr>
              <p:cNvPr id="876693" name="Line 2197"/>
              <p:cNvSpPr>
                <a:spLocks noChangeShapeType="1"/>
              </p:cNvSpPr>
              <p:nvPr/>
            </p:nvSpPr>
            <p:spPr bwMode="auto">
              <a:xfrm>
                <a:off x="4016" y="1632"/>
                <a:ext cx="1" cy="1"/>
              </a:xfrm>
              <a:prstGeom prst="line">
                <a:avLst/>
              </a:prstGeom>
              <a:noFill/>
              <a:ln w="12700">
                <a:solidFill>
                  <a:srgbClr val="000000"/>
                </a:solidFill>
                <a:round/>
                <a:headEnd/>
                <a:tailEnd/>
              </a:ln>
            </p:spPr>
            <p:txBody>
              <a:bodyPr/>
              <a:lstStyle/>
              <a:p>
                <a:endParaRPr lang="en-US"/>
              </a:p>
            </p:txBody>
          </p:sp>
          <p:sp>
            <p:nvSpPr>
              <p:cNvPr id="876694" name="Line 2198"/>
              <p:cNvSpPr>
                <a:spLocks noChangeShapeType="1"/>
              </p:cNvSpPr>
              <p:nvPr/>
            </p:nvSpPr>
            <p:spPr bwMode="auto">
              <a:xfrm flipH="1" flipV="1">
                <a:off x="4000" y="1624"/>
                <a:ext cx="16" cy="8"/>
              </a:xfrm>
              <a:prstGeom prst="line">
                <a:avLst/>
              </a:prstGeom>
              <a:noFill/>
              <a:ln w="12700">
                <a:solidFill>
                  <a:srgbClr val="000000"/>
                </a:solidFill>
                <a:round/>
                <a:headEnd/>
                <a:tailEnd/>
              </a:ln>
            </p:spPr>
            <p:txBody>
              <a:bodyPr/>
              <a:lstStyle/>
              <a:p>
                <a:endParaRPr lang="en-US"/>
              </a:p>
            </p:txBody>
          </p:sp>
          <p:sp>
            <p:nvSpPr>
              <p:cNvPr id="876695" name="Line 2199"/>
              <p:cNvSpPr>
                <a:spLocks noChangeShapeType="1"/>
              </p:cNvSpPr>
              <p:nvPr/>
            </p:nvSpPr>
            <p:spPr bwMode="auto">
              <a:xfrm>
                <a:off x="4000" y="1624"/>
                <a:ext cx="1" cy="1"/>
              </a:xfrm>
              <a:prstGeom prst="line">
                <a:avLst/>
              </a:prstGeom>
              <a:noFill/>
              <a:ln w="12700">
                <a:solidFill>
                  <a:srgbClr val="000000"/>
                </a:solidFill>
                <a:round/>
                <a:headEnd/>
                <a:tailEnd/>
              </a:ln>
            </p:spPr>
            <p:txBody>
              <a:bodyPr/>
              <a:lstStyle/>
              <a:p>
                <a:endParaRPr lang="en-US"/>
              </a:p>
            </p:txBody>
          </p:sp>
          <p:sp>
            <p:nvSpPr>
              <p:cNvPr id="876696" name="Line 2200"/>
              <p:cNvSpPr>
                <a:spLocks noChangeShapeType="1"/>
              </p:cNvSpPr>
              <p:nvPr/>
            </p:nvSpPr>
            <p:spPr bwMode="auto">
              <a:xfrm flipH="1" flipV="1">
                <a:off x="3992" y="1608"/>
                <a:ext cx="8" cy="16"/>
              </a:xfrm>
              <a:prstGeom prst="line">
                <a:avLst/>
              </a:prstGeom>
              <a:noFill/>
              <a:ln w="12700">
                <a:solidFill>
                  <a:srgbClr val="000000"/>
                </a:solidFill>
                <a:round/>
                <a:headEnd/>
                <a:tailEnd/>
              </a:ln>
            </p:spPr>
            <p:txBody>
              <a:bodyPr/>
              <a:lstStyle/>
              <a:p>
                <a:endParaRPr lang="en-US"/>
              </a:p>
            </p:txBody>
          </p:sp>
          <p:sp>
            <p:nvSpPr>
              <p:cNvPr id="876697" name="Line 2201"/>
              <p:cNvSpPr>
                <a:spLocks noChangeShapeType="1"/>
              </p:cNvSpPr>
              <p:nvPr/>
            </p:nvSpPr>
            <p:spPr bwMode="auto">
              <a:xfrm>
                <a:off x="3992" y="1608"/>
                <a:ext cx="1" cy="1"/>
              </a:xfrm>
              <a:prstGeom prst="line">
                <a:avLst/>
              </a:prstGeom>
              <a:noFill/>
              <a:ln w="12700">
                <a:solidFill>
                  <a:srgbClr val="000000"/>
                </a:solidFill>
                <a:round/>
                <a:headEnd/>
                <a:tailEnd/>
              </a:ln>
            </p:spPr>
            <p:txBody>
              <a:bodyPr/>
              <a:lstStyle/>
              <a:p>
                <a:endParaRPr lang="en-US"/>
              </a:p>
            </p:txBody>
          </p:sp>
          <p:sp>
            <p:nvSpPr>
              <p:cNvPr id="876698" name="Line 2202"/>
              <p:cNvSpPr>
                <a:spLocks noChangeShapeType="1"/>
              </p:cNvSpPr>
              <p:nvPr/>
            </p:nvSpPr>
            <p:spPr bwMode="auto">
              <a:xfrm>
                <a:off x="3992" y="1608"/>
                <a:ext cx="1" cy="1"/>
              </a:xfrm>
              <a:prstGeom prst="line">
                <a:avLst/>
              </a:prstGeom>
              <a:noFill/>
              <a:ln w="12700">
                <a:solidFill>
                  <a:srgbClr val="000000"/>
                </a:solidFill>
                <a:round/>
                <a:headEnd/>
                <a:tailEnd/>
              </a:ln>
            </p:spPr>
            <p:txBody>
              <a:bodyPr/>
              <a:lstStyle/>
              <a:p>
                <a:endParaRPr lang="en-US"/>
              </a:p>
            </p:txBody>
          </p:sp>
          <p:sp>
            <p:nvSpPr>
              <p:cNvPr id="876699" name="Line 2203"/>
              <p:cNvSpPr>
                <a:spLocks noChangeShapeType="1"/>
              </p:cNvSpPr>
              <p:nvPr/>
            </p:nvSpPr>
            <p:spPr bwMode="auto">
              <a:xfrm>
                <a:off x="3992" y="1608"/>
                <a:ext cx="1" cy="1"/>
              </a:xfrm>
              <a:prstGeom prst="line">
                <a:avLst/>
              </a:prstGeom>
              <a:noFill/>
              <a:ln w="12700">
                <a:solidFill>
                  <a:srgbClr val="000000"/>
                </a:solidFill>
                <a:round/>
                <a:headEnd/>
                <a:tailEnd/>
              </a:ln>
            </p:spPr>
            <p:txBody>
              <a:bodyPr/>
              <a:lstStyle/>
              <a:p>
                <a:endParaRPr lang="en-US"/>
              </a:p>
            </p:txBody>
          </p:sp>
          <p:sp>
            <p:nvSpPr>
              <p:cNvPr id="876700" name="Line 2204"/>
              <p:cNvSpPr>
                <a:spLocks noChangeShapeType="1"/>
              </p:cNvSpPr>
              <p:nvPr/>
            </p:nvSpPr>
            <p:spPr bwMode="auto">
              <a:xfrm flipV="1">
                <a:off x="3992" y="1584"/>
                <a:ext cx="8" cy="24"/>
              </a:xfrm>
              <a:prstGeom prst="line">
                <a:avLst/>
              </a:prstGeom>
              <a:noFill/>
              <a:ln w="12700">
                <a:solidFill>
                  <a:srgbClr val="000000"/>
                </a:solidFill>
                <a:round/>
                <a:headEnd/>
                <a:tailEnd/>
              </a:ln>
            </p:spPr>
            <p:txBody>
              <a:bodyPr/>
              <a:lstStyle/>
              <a:p>
                <a:endParaRPr lang="en-US"/>
              </a:p>
            </p:txBody>
          </p:sp>
          <p:sp>
            <p:nvSpPr>
              <p:cNvPr id="876701" name="Line 2205"/>
              <p:cNvSpPr>
                <a:spLocks noChangeShapeType="1"/>
              </p:cNvSpPr>
              <p:nvPr/>
            </p:nvSpPr>
            <p:spPr bwMode="auto">
              <a:xfrm>
                <a:off x="4000" y="1584"/>
                <a:ext cx="1" cy="1"/>
              </a:xfrm>
              <a:prstGeom prst="line">
                <a:avLst/>
              </a:prstGeom>
              <a:noFill/>
              <a:ln w="12700">
                <a:solidFill>
                  <a:srgbClr val="000000"/>
                </a:solidFill>
                <a:round/>
                <a:headEnd/>
                <a:tailEnd/>
              </a:ln>
            </p:spPr>
            <p:txBody>
              <a:bodyPr/>
              <a:lstStyle/>
              <a:p>
                <a:endParaRPr lang="en-US"/>
              </a:p>
            </p:txBody>
          </p:sp>
          <p:sp>
            <p:nvSpPr>
              <p:cNvPr id="876702" name="Line 2206"/>
              <p:cNvSpPr>
                <a:spLocks noChangeShapeType="1"/>
              </p:cNvSpPr>
              <p:nvPr/>
            </p:nvSpPr>
            <p:spPr bwMode="auto">
              <a:xfrm flipV="1">
                <a:off x="4000" y="1576"/>
                <a:ext cx="16" cy="8"/>
              </a:xfrm>
              <a:prstGeom prst="line">
                <a:avLst/>
              </a:prstGeom>
              <a:noFill/>
              <a:ln w="12700">
                <a:solidFill>
                  <a:srgbClr val="000000"/>
                </a:solidFill>
                <a:round/>
                <a:headEnd/>
                <a:tailEnd/>
              </a:ln>
            </p:spPr>
            <p:txBody>
              <a:bodyPr/>
              <a:lstStyle/>
              <a:p>
                <a:endParaRPr lang="en-US"/>
              </a:p>
            </p:txBody>
          </p:sp>
          <p:sp>
            <p:nvSpPr>
              <p:cNvPr id="876703" name="Line 2207"/>
              <p:cNvSpPr>
                <a:spLocks noChangeShapeType="1"/>
              </p:cNvSpPr>
              <p:nvPr/>
            </p:nvSpPr>
            <p:spPr bwMode="auto">
              <a:xfrm>
                <a:off x="4016" y="1576"/>
                <a:ext cx="1" cy="1"/>
              </a:xfrm>
              <a:prstGeom prst="line">
                <a:avLst/>
              </a:prstGeom>
              <a:noFill/>
              <a:ln w="12700">
                <a:solidFill>
                  <a:srgbClr val="000000"/>
                </a:solidFill>
                <a:round/>
                <a:headEnd/>
                <a:tailEnd/>
              </a:ln>
            </p:spPr>
            <p:txBody>
              <a:bodyPr/>
              <a:lstStyle/>
              <a:p>
                <a:endParaRPr lang="en-US"/>
              </a:p>
            </p:txBody>
          </p:sp>
          <p:sp>
            <p:nvSpPr>
              <p:cNvPr id="876704" name="Line 2208"/>
              <p:cNvSpPr>
                <a:spLocks noChangeShapeType="1"/>
              </p:cNvSpPr>
              <p:nvPr/>
            </p:nvSpPr>
            <p:spPr bwMode="auto">
              <a:xfrm>
                <a:off x="4016" y="1576"/>
                <a:ext cx="1" cy="1"/>
              </a:xfrm>
              <a:prstGeom prst="line">
                <a:avLst/>
              </a:prstGeom>
              <a:noFill/>
              <a:ln w="12700">
                <a:solidFill>
                  <a:srgbClr val="000000"/>
                </a:solidFill>
                <a:round/>
                <a:headEnd/>
                <a:tailEnd/>
              </a:ln>
            </p:spPr>
            <p:txBody>
              <a:bodyPr/>
              <a:lstStyle/>
              <a:p>
                <a:endParaRPr lang="en-US"/>
              </a:p>
            </p:txBody>
          </p:sp>
          <p:sp>
            <p:nvSpPr>
              <p:cNvPr id="876705" name="Line 2209"/>
              <p:cNvSpPr>
                <a:spLocks noChangeShapeType="1"/>
              </p:cNvSpPr>
              <p:nvPr/>
            </p:nvSpPr>
            <p:spPr bwMode="auto">
              <a:xfrm>
                <a:off x="4016" y="1576"/>
                <a:ext cx="1" cy="1"/>
              </a:xfrm>
              <a:prstGeom prst="line">
                <a:avLst/>
              </a:prstGeom>
              <a:noFill/>
              <a:ln w="12700">
                <a:solidFill>
                  <a:srgbClr val="000000"/>
                </a:solidFill>
                <a:round/>
                <a:headEnd/>
                <a:tailEnd/>
              </a:ln>
            </p:spPr>
            <p:txBody>
              <a:bodyPr/>
              <a:lstStyle/>
              <a:p>
                <a:endParaRPr lang="en-US"/>
              </a:p>
            </p:txBody>
          </p:sp>
          <p:sp>
            <p:nvSpPr>
              <p:cNvPr id="876706" name="Line 2210"/>
              <p:cNvSpPr>
                <a:spLocks noChangeShapeType="1"/>
              </p:cNvSpPr>
              <p:nvPr/>
            </p:nvSpPr>
            <p:spPr bwMode="auto">
              <a:xfrm>
                <a:off x="4016" y="1576"/>
                <a:ext cx="24" cy="8"/>
              </a:xfrm>
              <a:prstGeom prst="line">
                <a:avLst/>
              </a:prstGeom>
              <a:noFill/>
              <a:ln w="12700">
                <a:solidFill>
                  <a:srgbClr val="000000"/>
                </a:solidFill>
                <a:round/>
                <a:headEnd/>
                <a:tailEnd/>
              </a:ln>
            </p:spPr>
            <p:txBody>
              <a:bodyPr/>
              <a:lstStyle/>
              <a:p>
                <a:endParaRPr lang="en-US"/>
              </a:p>
            </p:txBody>
          </p:sp>
          <p:sp>
            <p:nvSpPr>
              <p:cNvPr id="876707" name="Line 2211"/>
              <p:cNvSpPr>
                <a:spLocks noChangeShapeType="1"/>
              </p:cNvSpPr>
              <p:nvPr/>
            </p:nvSpPr>
            <p:spPr bwMode="auto">
              <a:xfrm>
                <a:off x="4040" y="1584"/>
                <a:ext cx="1" cy="1"/>
              </a:xfrm>
              <a:prstGeom prst="line">
                <a:avLst/>
              </a:prstGeom>
              <a:noFill/>
              <a:ln w="12700">
                <a:solidFill>
                  <a:srgbClr val="000000"/>
                </a:solidFill>
                <a:round/>
                <a:headEnd/>
                <a:tailEnd/>
              </a:ln>
            </p:spPr>
            <p:txBody>
              <a:bodyPr/>
              <a:lstStyle/>
              <a:p>
                <a:endParaRPr lang="en-US"/>
              </a:p>
            </p:txBody>
          </p:sp>
          <p:sp>
            <p:nvSpPr>
              <p:cNvPr id="876708" name="Line 2212"/>
              <p:cNvSpPr>
                <a:spLocks noChangeShapeType="1"/>
              </p:cNvSpPr>
              <p:nvPr/>
            </p:nvSpPr>
            <p:spPr bwMode="auto">
              <a:xfrm>
                <a:off x="4040" y="1584"/>
                <a:ext cx="8" cy="24"/>
              </a:xfrm>
              <a:prstGeom prst="line">
                <a:avLst/>
              </a:prstGeom>
              <a:noFill/>
              <a:ln w="12700">
                <a:solidFill>
                  <a:srgbClr val="000000"/>
                </a:solidFill>
                <a:round/>
                <a:headEnd/>
                <a:tailEnd/>
              </a:ln>
            </p:spPr>
            <p:txBody>
              <a:bodyPr/>
              <a:lstStyle/>
              <a:p>
                <a:endParaRPr lang="en-US"/>
              </a:p>
            </p:txBody>
          </p:sp>
          <p:sp>
            <p:nvSpPr>
              <p:cNvPr id="876709" name="Line 2213"/>
              <p:cNvSpPr>
                <a:spLocks noChangeShapeType="1"/>
              </p:cNvSpPr>
              <p:nvPr/>
            </p:nvSpPr>
            <p:spPr bwMode="auto">
              <a:xfrm>
                <a:off x="4048" y="1608"/>
                <a:ext cx="1" cy="1"/>
              </a:xfrm>
              <a:prstGeom prst="line">
                <a:avLst/>
              </a:prstGeom>
              <a:noFill/>
              <a:ln w="12700">
                <a:solidFill>
                  <a:srgbClr val="000000"/>
                </a:solidFill>
                <a:round/>
                <a:headEnd/>
                <a:tailEnd/>
              </a:ln>
            </p:spPr>
            <p:txBody>
              <a:bodyPr/>
              <a:lstStyle/>
              <a:p>
                <a:endParaRPr lang="en-US"/>
              </a:p>
            </p:txBody>
          </p:sp>
          <p:sp>
            <p:nvSpPr>
              <p:cNvPr id="876720" name="Freeform 2224"/>
              <p:cNvSpPr>
                <a:spLocks/>
              </p:cNvSpPr>
              <p:nvPr/>
            </p:nvSpPr>
            <p:spPr bwMode="auto">
              <a:xfrm>
                <a:off x="3032" y="1568"/>
                <a:ext cx="64" cy="32"/>
              </a:xfrm>
              <a:custGeom>
                <a:avLst/>
                <a:gdLst/>
                <a:ahLst/>
                <a:cxnLst>
                  <a:cxn ang="0">
                    <a:pos x="64" y="16"/>
                  </a:cxn>
                  <a:cxn ang="0">
                    <a:pos x="56" y="32"/>
                  </a:cxn>
                  <a:cxn ang="0">
                    <a:pos x="0" y="16"/>
                  </a:cxn>
                  <a:cxn ang="0">
                    <a:pos x="0" y="0"/>
                  </a:cxn>
                  <a:cxn ang="0">
                    <a:pos x="64" y="16"/>
                  </a:cxn>
                </a:cxnLst>
                <a:rect l="0" t="0" r="r" b="b"/>
                <a:pathLst>
                  <a:path w="64" h="32">
                    <a:moveTo>
                      <a:pt x="64" y="16"/>
                    </a:moveTo>
                    <a:lnTo>
                      <a:pt x="56" y="32"/>
                    </a:lnTo>
                    <a:lnTo>
                      <a:pt x="0" y="16"/>
                    </a:lnTo>
                    <a:lnTo>
                      <a:pt x="0" y="0"/>
                    </a:lnTo>
                    <a:lnTo>
                      <a:pt x="64" y="16"/>
                    </a:lnTo>
                    <a:close/>
                  </a:path>
                </a:pathLst>
              </a:custGeom>
              <a:solidFill>
                <a:srgbClr val="FF22FF"/>
              </a:solidFill>
              <a:ln w="9525">
                <a:noFill/>
                <a:round/>
                <a:headEnd/>
                <a:tailEnd/>
              </a:ln>
            </p:spPr>
            <p:txBody>
              <a:bodyPr/>
              <a:lstStyle/>
              <a:p>
                <a:endParaRPr lang="en-US"/>
              </a:p>
            </p:txBody>
          </p:sp>
          <p:sp>
            <p:nvSpPr>
              <p:cNvPr id="876721" name="Freeform 2225"/>
              <p:cNvSpPr>
                <a:spLocks/>
              </p:cNvSpPr>
              <p:nvPr/>
            </p:nvSpPr>
            <p:spPr bwMode="auto">
              <a:xfrm>
                <a:off x="2936" y="1544"/>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grpSp>
            <p:nvGrpSpPr>
              <p:cNvPr id="876748" name="Group 2252"/>
              <p:cNvGrpSpPr>
                <a:grpSpLocks/>
              </p:cNvGrpSpPr>
              <p:nvPr/>
            </p:nvGrpSpPr>
            <p:grpSpPr bwMode="auto">
              <a:xfrm>
                <a:off x="3984" y="1056"/>
                <a:ext cx="984" cy="944"/>
                <a:chOff x="3528" y="1104"/>
                <a:chExt cx="984" cy="944"/>
              </a:xfrm>
            </p:grpSpPr>
            <p:sp>
              <p:nvSpPr>
                <p:cNvPr id="876740" name="Freeform 2244"/>
                <p:cNvSpPr>
                  <a:spLocks/>
                </p:cNvSpPr>
                <p:nvPr/>
              </p:nvSpPr>
              <p:spPr bwMode="auto">
                <a:xfrm>
                  <a:off x="4496" y="1328"/>
                  <a:ext cx="16" cy="704"/>
                </a:xfrm>
                <a:custGeom>
                  <a:avLst/>
                  <a:gdLst/>
                  <a:ahLst/>
                  <a:cxnLst>
                    <a:cxn ang="0">
                      <a:pos x="16" y="0"/>
                    </a:cxn>
                    <a:cxn ang="0">
                      <a:pos x="16" y="8"/>
                    </a:cxn>
                    <a:cxn ang="0">
                      <a:pos x="16" y="704"/>
                    </a:cxn>
                    <a:cxn ang="0">
                      <a:pos x="0" y="704"/>
                    </a:cxn>
                    <a:cxn ang="0">
                      <a:pos x="0" y="8"/>
                    </a:cxn>
                    <a:cxn ang="0">
                      <a:pos x="8" y="0"/>
                    </a:cxn>
                    <a:cxn ang="0">
                      <a:pos x="16" y="0"/>
                    </a:cxn>
                  </a:cxnLst>
                  <a:rect l="0" t="0" r="r" b="b"/>
                  <a:pathLst>
                    <a:path w="16" h="704">
                      <a:moveTo>
                        <a:pt x="16" y="0"/>
                      </a:moveTo>
                      <a:lnTo>
                        <a:pt x="16" y="8"/>
                      </a:lnTo>
                      <a:lnTo>
                        <a:pt x="16" y="704"/>
                      </a:lnTo>
                      <a:lnTo>
                        <a:pt x="0" y="704"/>
                      </a:lnTo>
                      <a:lnTo>
                        <a:pt x="0" y="8"/>
                      </a:lnTo>
                      <a:lnTo>
                        <a:pt x="8" y="0"/>
                      </a:lnTo>
                      <a:lnTo>
                        <a:pt x="16" y="0"/>
                      </a:lnTo>
                      <a:close/>
                    </a:path>
                  </a:pathLst>
                </a:custGeom>
                <a:solidFill>
                  <a:srgbClr val="990000"/>
                </a:solidFill>
                <a:ln w="9525">
                  <a:noFill/>
                  <a:round/>
                  <a:headEnd/>
                  <a:tailEnd/>
                </a:ln>
              </p:spPr>
              <p:txBody>
                <a:bodyPr/>
                <a:lstStyle/>
                <a:p>
                  <a:endParaRPr lang="en-US"/>
                </a:p>
              </p:txBody>
            </p:sp>
            <p:sp>
              <p:nvSpPr>
                <p:cNvPr id="876741" name="Freeform 2245"/>
                <p:cNvSpPr>
                  <a:spLocks/>
                </p:cNvSpPr>
                <p:nvPr/>
              </p:nvSpPr>
              <p:spPr bwMode="auto">
                <a:xfrm>
                  <a:off x="3536" y="1800"/>
                  <a:ext cx="976" cy="248"/>
                </a:xfrm>
                <a:custGeom>
                  <a:avLst/>
                  <a:gdLst/>
                  <a:ahLst/>
                  <a:cxnLst>
                    <a:cxn ang="0">
                      <a:pos x="976" y="248"/>
                    </a:cxn>
                    <a:cxn ang="0">
                      <a:pos x="968" y="240"/>
                    </a:cxn>
                    <a:cxn ang="0">
                      <a:pos x="0" y="16"/>
                    </a:cxn>
                    <a:cxn ang="0">
                      <a:pos x="0" y="0"/>
                    </a:cxn>
                    <a:cxn ang="0">
                      <a:pos x="968" y="224"/>
                    </a:cxn>
                    <a:cxn ang="0">
                      <a:pos x="976" y="232"/>
                    </a:cxn>
                    <a:cxn ang="0">
                      <a:pos x="976" y="248"/>
                    </a:cxn>
                  </a:cxnLst>
                  <a:rect l="0" t="0" r="r" b="b"/>
                  <a:pathLst>
                    <a:path w="976" h="248">
                      <a:moveTo>
                        <a:pt x="976" y="248"/>
                      </a:moveTo>
                      <a:lnTo>
                        <a:pt x="968" y="240"/>
                      </a:lnTo>
                      <a:lnTo>
                        <a:pt x="0" y="16"/>
                      </a:lnTo>
                      <a:lnTo>
                        <a:pt x="0" y="0"/>
                      </a:lnTo>
                      <a:lnTo>
                        <a:pt x="968" y="224"/>
                      </a:lnTo>
                      <a:lnTo>
                        <a:pt x="976" y="232"/>
                      </a:lnTo>
                      <a:lnTo>
                        <a:pt x="976" y="248"/>
                      </a:lnTo>
                      <a:close/>
                    </a:path>
                  </a:pathLst>
                </a:custGeom>
                <a:solidFill>
                  <a:srgbClr val="990000"/>
                </a:solidFill>
                <a:ln w="9525">
                  <a:noFill/>
                  <a:round/>
                  <a:headEnd/>
                  <a:tailEnd/>
                </a:ln>
              </p:spPr>
              <p:txBody>
                <a:bodyPr/>
                <a:lstStyle/>
                <a:p>
                  <a:endParaRPr lang="en-US"/>
                </a:p>
              </p:txBody>
            </p:sp>
            <p:sp>
              <p:nvSpPr>
                <p:cNvPr id="876742" name="Freeform 2246"/>
                <p:cNvSpPr>
                  <a:spLocks/>
                </p:cNvSpPr>
                <p:nvPr/>
              </p:nvSpPr>
              <p:spPr bwMode="auto">
                <a:xfrm>
                  <a:off x="3528" y="1112"/>
                  <a:ext cx="16" cy="704"/>
                </a:xfrm>
                <a:custGeom>
                  <a:avLst/>
                  <a:gdLst/>
                  <a:ahLst/>
                  <a:cxnLst>
                    <a:cxn ang="0">
                      <a:pos x="0" y="704"/>
                    </a:cxn>
                    <a:cxn ang="0">
                      <a:pos x="0" y="696"/>
                    </a:cxn>
                    <a:cxn ang="0">
                      <a:pos x="0" y="0"/>
                    </a:cxn>
                    <a:cxn ang="0">
                      <a:pos x="16" y="0"/>
                    </a:cxn>
                    <a:cxn ang="0">
                      <a:pos x="16" y="696"/>
                    </a:cxn>
                    <a:cxn ang="0">
                      <a:pos x="8" y="704"/>
                    </a:cxn>
                    <a:cxn ang="0">
                      <a:pos x="0" y="704"/>
                    </a:cxn>
                  </a:cxnLst>
                  <a:rect l="0" t="0" r="r" b="b"/>
                  <a:pathLst>
                    <a:path w="16" h="704">
                      <a:moveTo>
                        <a:pt x="0" y="704"/>
                      </a:moveTo>
                      <a:lnTo>
                        <a:pt x="0" y="696"/>
                      </a:lnTo>
                      <a:lnTo>
                        <a:pt x="0" y="0"/>
                      </a:lnTo>
                      <a:lnTo>
                        <a:pt x="16" y="0"/>
                      </a:lnTo>
                      <a:lnTo>
                        <a:pt x="16" y="696"/>
                      </a:lnTo>
                      <a:lnTo>
                        <a:pt x="8" y="704"/>
                      </a:lnTo>
                      <a:lnTo>
                        <a:pt x="0" y="704"/>
                      </a:lnTo>
                      <a:close/>
                    </a:path>
                  </a:pathLst>
                </a:custGeom>
                <a:solidFill>
                  <a:srgbClr val="990000"/>
                </a:solidFill>
                <a:ln w="9525">
                  <a:noFill/>
                  <a:round/>
                  <a:headEnd/>
                  <a:tailEnd/>
                </a:ln>
              </p:spPr>
              <p:txBody>
                <a:bodyPr/>
                <a:lstStyle/>
                <a:p>
                  <a:endParaRPr lang="en-US"/>
                </a:p>
              </p:txBody>
            </p:sp>
            <p:sp>
              <p:nvSpPr>
                <p:cNvPr id="876743" name="Freeform 2247"/>
                <p:cNvSpPr>
                  <a:spLocks/>
                </p:cNvSpPr>
                <p:nvPr/>
              </p:nvSpPr>
              <p:spPr bwMode="auto">
                <a:xfrm>
                  <a:off x="3528" y="1104"/>
                  <a:ext cx="976" cy="240"/>
                </a:xfrm>
                <a:custGeom>
                  <a:avLst/>
                  <a:gdLst/>
                  <a:ahLst/>
                  <a:cxnLst>
                    <a:cxn ang="0">
                      <a:pos x="0" y="0"/>
                    </a:cxn>
                    <a:cxn ang="0">
                      <a:pos x="8" y="0"/>
                    </a:cxn>
                    <a:cxn ang="0">
                      <a:pos x="976" y="224"/>
                    </a:cxn>
                    <a:cxn ang="0">
                      <a:pos x="976" y="240"/>
                    </a:cxn>
                    <a:cxn ang="0">
                      <a:pos x="8" y="16"/>
                    </a:cxn>
                    <a:cxn ang="0">
                      <a:pos x="0" y="8"/>
                    </a:cxn>
                    <a:cxn ang="0">
                      <a:pos x="0" y="0"/>
                    </a:cxn>
                  </a:cxnLst>
                  <a:rect l="0" t="0" r="r" b="b"/>
                  <a:pathLst>
                    <a:path w="976" h="240">
                      <a:moveTo>
                        <a:pt x="0" y="0"/>
                      </a:moveTo>
                      <a:lnTo>
                        <a:pt x="8" y="0"/>
                      </a:lnTo>
                      <a:lnTo>
                        <a:pt x="976" y="224"/>
                      </a:lnTo>
                      <a:lnTo>
                        <a:pt x="976" y="240"/>
                      </a:lnTo>
                      <a:lnTo>
                        <a:pt x="8" y="16"/>
                      </a:lnTo>
                      <a:lnTo>
                        <a:pt x="0" y="8"/>
                      </a:lnTo>
                      <a:lnTo>
                        <a:pt x="0" y="0"/>
                      </a:lnTo>
                      <a:close/>
                    </a:path>
                  </a:pathLst>
                </a:custGeom>
                <a:solidFill>
                  <a:srgbClr val="990000"/>
                </a:solidFill>
                <a:ln w="9525">
                  <a:noFill/>
                  <a:round/>
                  <a:headEnd/>
                  <a:tailEnd/>
                </a:ln>
              </p:spPr>
              <p:txBody>
                <a:bodyPr/>
                <a:lstStyle/>
                <a:p>
                  <a:endParaRPr lang="en-US"/>
                </a:p>
              </p:txBody>
            </p:sp>
          </p:grpSp>
          <p:grpSp>
            <p:nvGrpSpPr>
              <p:cNvPr id="876750" name="Group 2254"/>
              <p:cNvGrpSpPr>
                <a:grpSpLocks/>
              </p:cNvGrpSpPr>
              <p:nvPr/>
            </p:nvGrpSpPr>
            <p:grpSpPr bwMode="auto">
              <a:xfrm>
                <a:off x="4320" y="1606"/>
                <a:ext cx="160" cy="347"/>
                <a:chOff x="3944" y="1632"/>
                <a:chExt cx="160" cy="240"/>
              </a:xfrm>
            </p:grpSpPr>
            <p:sp>
              <p:nvSpPr>
                <p:cNvPr id="876744" name="Freeform 2248"/>
                <p:cNvSpPr>
                  <a:spLocks/>
                </p:cNvSpPr>
                <p:nvPr/>
              </p:nvSpPr>
              <p:spPr bwMode="auto">
                <a:xfrm>
                  <a:off x="4000" y="1632"/>
                  <a:ext cx="48" cy="152"/>
                </a:xfrm>
                <a:custGeom>
                  <a:avLst/>
                  <a:gdLst/>
                  <a:ahLst/>
                  <a:cxnLst>
                    <a:cxn ang="0">
                      <a:pos x="0" y="0"/>
                    </a:cxn>
                    <a:cxn ang="0">
                      <a:pos x="40" y="0"/>
                    </a:cxn>
                    <a:cxn ang="0">
                      <a:pos x="48" y="152"/>
                    </a:cxn>
                    <a:cxn ang="0">
                      <a:pos x="8" y="152"/>
                    </a:cxn>
                    <a:cxn ang="0">
                      <a:pos x="0" y="0"/>
                    </a:cxn>
                  </a:cxnLst>
                  <a:rect l="0" t="0" r="r" b="b"/>
                  <a:pathLst>
                    <a:path w="48" h="152">
                      <a:moveTo>
                        <a:pt x="0" y="0"/>
                      </a:moveTo>
                      <a:lnTo>
                        <a:pt x="40" y="0"/>
                      </a:lnTo>
                      <a:lnTo>
                        <a:pt x="48" y="152"/>
                      </a:lnTo>
                      <a:lnTo>
                        <a:pt x="8" y="152"/>
                      </a:lnTo>
                      <a:lnTo>
                        <a:pt x="0" y="0"/>
                      </a:lnTo>
                      <a:close/>
                    </a:path>
                  </a:pathLst>
                </a:custGeom>
                <a:solidFill>
                  <a:srgbClr val="FF0000"/>
                </a:solidFill>
                <a:ln w="9525">
                  <a:noFill/>
                  <a:round/>
                  <a:headEnd/>
                  <a:tailEnd/>
                </a:ln>
              </p:spPr>
              <p:txBody>
                <a:bodyPr/>
                <a:lstStyle/>
                <a:p>
                  <a:endParaRPr lang="en-US"/>
                </a:p>
              </p:txBody>
            </p:sp>
            <p:sp>
              <p:nvSpPr>
                <p:cNvPr id="876745" name="Freeform 2249"/>
                <p:cNvSpPr>
                  <a:spLocks/>
                </p:cNvSpPr>
                <p:nvPr/>
              </p:nvSpPr>
              <p:spPr bwMode="auto">
                <a:xfrm>
                  <a:off x="3944" y="1696"/>
                  <a:ext cx="160" cy="176"/>
                </a:xfrm>
                <a:custGeom>
                  <a:avLst/>
                  <a:gdLst/>
                  <a:ahLst/>
                  <a:cxnLst>
                    <a:cxn ang="0">
                      <a:pos x="80" y="176"/>
                    </a:cxn>
                    <a:cxn ang="0">
                      <a:pos x="0" y="0"/>
                    </a:cxn>
                    <a:cxn ang="0">
                      <a:pos x="80" y="80"/>
                    </a:cxn>
                    <a:cxn ang="0">
                      <a:pos x="160" y="0"/>
                    </a:cxn>
                    <a:cxn ang="0">
                      <a:pos x="80" y="176"/>
                    </a:cxn>
                  </a:cxnLst>
                  <a:rect l="0" t="0" r="r" b="b"/>
                  <a:pathLst>
                    <a:path w="160" h="176">
                      <a:moveTo>
                        <a:pt x="80" y="176"/>
                      </a:moveTo>
                      <a:lnTo>
                        <a:pt x="0" y="0"/>
                      </a:lnTo>
                      <a:lnTo>
                        <a:pt x="80" y="80"/>
                      </a:lnTo>
                      <a:lnTo>
                        <a:pt x="160" y="0"/>
                      </a:lnTo>
                      <a:lnTo>
                        <a:pt x="80" y="176"/>
                      </a:lnTo>
                      <a:close/>
                    </a:path>
                  </a:pathLst>
                </a:custGeom>
                <a:solidFill>
                  <a:srgbClr val="FF0000"/>
                </a:solidFill>
                <a:ln w="9525">
                  <a:noFill/>
                  <a:round/>
                  <a:headEnd/>
                  <a:tailEnd/>
                </a:ln>
              </p:spPr>
              <p:txBody>
                <a:bodyPr/>
                <a:lstStyle/>
                <a:p>
                  <a:endParaRPr lang="en-US"/>
                </a:p>
              </p:txBody>
            </p:sp>
          </p:grpSp>
          <p:sp>
            <p:nvSpPr>
              <p:cNvPr id="876746" name="Rectangle 2250"/>
              <p:cNvSpPr>
                <a:spLocks noChangeArrowheads="1"/>
              </p:cNvSpPr>
              <p:nvPr/>
            </p:nvSpPr>
            <p:spPr bwMode="auto">
              <a:xfrm>
                <a:off x="3456" y="1344"/>
                <a:ext cx="53" cy="230"/>
              </a:xfrm>
              <a:prstGeom prst="rect">
                <a:avLst/>
              </a:prstGeom>
              <a:noFill/>
              <a:ln w="9525">
                <a:noFill/>
                <a:miter lim="800000"/>
                <a:headEnd/>
                <a:tailEnd/>
              </a:ln>
            </p:spPr>
            <p:txBody>
              <a:bodyPr wrap="none" lIns="0" tIns="0" rIns="0" bIns="0">
                <a:spAutoFit/>
              </a:bodyPr>
              <a:lstStyle/>
              <a:p>
                <a:r>
                  <a:rPr lang="en-US" sz="2400" b="0">
                    <a:solidFill>
                      <a:srgbClr val="2222FF"/>
                    </a:solidFill>
                  </a:rPr>
                  <a:t>f</a:t>
                </a:r>
                <a:endParaRPr lang="en-US"/>
              </a:p>
            </p:txBody>
          </p:sp>
          <p:sp>
            <p:nvSpPr>
              <p:cNvPr id="876747" name="Rectangle 2251"/>
              <p:cNvSpPr>
                <a:spLocks noChangeArrowheads="1"/>
              </p:cNvSpPr>
              <p:nvPr/>
            </p:nvSpPr>
            <p:spPr bwMode="auto">
              <a:xfrm>
                <a:off x="1064" y="1512"/>
                <a:ext cx="184" cy="264"/>
              </a:xfrm>
              <a:prstGeom prst="rect">
                <a:avLst/>
              </a:prstGeom>
              <a:noFill/>
              <a:ln w="9525">
                <a:noFill/>
                <a:miter lim="800000"/>
                <a:headEnd/>
                <a:tailEnd/>
              </a:ln>
            </p:spPr>
            <p:txBody>
              <a:bodyPr wrap="none" lIns="0" tIns="0" rIns="0" bIns="0">
                <a:spAutoFit/>
              </a:bodyPr>
              <a:lstStyle/>
              <a:p>
                <a:r>
                  <a:rPr lang="en-US" sz="2400" b="0">
                    <a:solidFill>
                      <a:srgbClr val="2222FF"/>
                    </a:solidFill>
                  </a:rPr>
                  <a:t>z</a:t>
                </a:r>
                <a:endParaRPr lang="en-US"/>
              </a:p>
            </p:txBody>
          </p:sp>
          <p:sp>
            <p:nvSpPr>
              <p:cNvPr id="876749" name="Line 2253"/>
              <p:cNvSpPr>
                <a:spLocks noChangeShapeType="1"/>
              </p:cNvSpPr>
              <p:nvPr/>
            </p:nvSpPr>
            <p:spPr bwMode="auto">
              <a:xfrm>
                <a:off x="1290" y="1596"/>
                <a:ext cx="3120" cy="0"/>
              </a:xfrm>
              <a:prstGeom prst="line">
                <a:avLst/>
              </a:prstGeom>
              <a:noFill/>
              <a:ln w="25400">
                <a:solidFill>
                  <a:srgbClr val="0000FF"/>
                </a:solidFill>
                <a:round/>
                <a:headEnd type="none" w="sm" len="sm"/>
                <a:tailEnd type="none" w="sm" len="sm"/>
              </a:ln>
              <a:effectLst/>
            </p:spPr>
            <p:txBody>
              <a:bodyPr/>
              <a:lstStyle/>
              <a:p>
                <a:endParaRPr lang="en-US"/>
              </a:p>
            </p:txBody>
          </p:sp>
          <p:sp>
            <p:nvSpPr>
              <p:cNvPr id="876751" name="Line 2255"/>
              <p:cNvSpPr>
                <a:spLocks noChangeShapeType="1"/>
              </p:cNvSpPr>
              <p:nvPr/>
            </p:nvSpPr>
            <p:spPr bwMode="auto">
              <a:xfrm>
                <a:off x="1471" y="1186"/>
                <a:ext cx="2902" cy="740"/>
              </a:xfrm>
              <a:prstGeom prst="line">
                <a:avLst/>
              </a:prstGeom>
              <a:noFill/>
              <a:ln w="12700">
                <a:solidFill>
                  <a:schemeClr val="tx1"/>
                </a:solidFill>
                <a:prstDash val="sysDot"/>
                <a:round/>
                <a:headEnd type="none" w="sm" len="sm"/>
                <a:tailEnd type="none" w="sm" len="sm"/>
              </a:ln>
              <a:effectLst/>
            </p:spPr>
            <p:txBody>
              <a:bodyPr/>
              <a:lstStyle/>
              <a:p>
                <a:endParaRPr lang="en-US"/>
              </a:p>
            </p:txBody>
          </p:sp>
          <p:sp>
            <p:nvSpPr>
              <p:cNvPr id="876752" name="Line 2256"/>
              <p:cNvSpPr>
                <a:spLocks noChangeShapeType="1"/>
              </p:cNvSpPr>
              <p:nvPr/>
            </p:nvSpPr>
            <p:spPr bwMode="auto">
              <a:xfrm flipH="1" flipV="1">
                <a:off x="1476" y="1303"/>
                <a:ext cx="2892" cy="521"/>
              </a:xfrm>
              <a:prstGeom prst="line">
                <a:avLst/>
              </a:prstGeom>
              <a:noFill/>
              <a:ln w="25400">
                <a:solidFill>
                  <a:srgbClr val="FF00FF"/>
                </a:solidFill>
                <a:prstDash val="dash"/>
                <a:round/>
                <a:headEnd type="none" w="sm" len="sm"/>
                <a:tailEnd type="none" w="sm" len="sm"/>
              </a:ln>
              <a:effectLst/>
            </p:spPr>
            <p:txBody>
              <a:bodyPr/>
              <a:lstStyle/>
              <a:p>
                <a:endParaRPr lang="en-US"/>
              </a:p>
            </p:txBody>
          </p:sp>
          <p:sp>
            <p:nvSpPr>
              <p:cNvPr id="876756" name="Freeform 2260"/>
              <p:cNvSpPr>
                <a:spLocks/>
              </p:cNvSpPr>
              <p:nvPr/>
            </p:nvSpPr>
            <p:spPr bwMode="auto">
              <a:xfrm>
                <a:off x="3994" y="1760"/>
                <a:ext cx="979" cy="302"/>
              </a:xfrm>
              <a:custGeom>
                <a:avLst/>
                <a:gdLst/>
                <a:ahLst/>
                <a:cxnLst>
                  <a:cxn ang="0">
                    <a:pos x="47" y="14"/>
                  </a:cxn>
                  <a:cxn ang="0">
                    <a:pos x="1018" y="234"/>
                  </a:cxn>
                  <a:cxn ang="0">
                    <a:pos x="1018" y="307"/>
                  </a:cxn>
                  <a:cxn ang="0">
                    <a:pos x="6" y="78"/>
                  </a:cxn>
                  <a:cxn ang="0">
                    <a:pos x="0" y="0"/>
                  </a:cxn>
                </a:cxnLst>
                <a:rect l="0" t="0" r="r" b="b"/>
                <a:pathLst>
                  <a:path w="1018" h="307">
                    <a:moveTo>
                      <a:pt x="47" y="14"/>
                    </a:moveTo>
                    <a:lnTo>
                      <a:pt x="1018" y="234"/>
                    </a:lnTo>
                    <a:lnTo>
                      <a:pt x="1018" y="307"/>
                    </a:lnTo>
                    <a:lnTo>
                      <a:pt x="6" y="78"/>
                    </a:lnTo>
                    <a:lnTo>
                      <a:pt x="0" y="0"/>
                    </a:lnTo>
                  </a:path>
                </a:pathLst>
              </a:custGeom>
              <a:solidFill>
                <a:srgbClr val="C0C0C0">
                  <a:alpha val="50000"/>
                </a:srgbClr>
              </a:solidFill>
              <a:ln w="12700" cap="flat" cmpd="sng">
                <a:noFill/>
                <a:prstDash val="solid"/>
                <a:round/>
                <a:headEnd type="none" w="sm" len="sm"/>
                <a:tailEnd type="none" w="sm" len="sm"/>
              </a:ln>
              <a:effectLst/>
            </p:spPr>
            <p:txBody>
              <a:bodyPr/>
              <a:lstStyle/>
              <a:p>
                <a:endParaRPr lang="en-US"/>
              </a:p>
            </p:txBody>
          </p:sp>
          <p:sp>
            <p:nvSpPr>
              <p:cNvPr id="876757" name="Text Box 2261"/>
              <p:cNvSpPr txBox="1">
                <a:spLocks noChangeArrowheads="1"/>
              </p:cNvSpPr>
              <p:nvPr/>
            </p:nvSpPr>
            <p:spPr bwMode="auto">
              <a:xfrm>
                <a:off x="4608" y="2208"/>
                <a:ext cx="912" cy="231"/>
              </a:xfrm>
              <a:prstGeom prst="rect">
                <a:avLst/>
              </a:prstGeom>
              <a:noFill/>
              <a:ln w="12700">
                <a:noFill/>
                <a:miter lim="800000"/>
                <a:headEnd type="none" w="sm" len="sm"/>
                <a:tailEnd type="none" w="sm" len="sm"/>
              </a:ln>
              <a:effectLst/>
            </p:spPr>
            <p:txBody>
              <a:bodyPr>
                <a:spAutoFit/>
              </a:bodyPr>
              <a:lstStyle/>
              <a:p>
                <a:pPr>
                  <a:spcBef>
                    <a:spcPct val="50000"/>
                  </a:spcBef>
                </a:pPr>
                <a:r>
                  <a:rPr lang="en-US"/>
                  <a:t>Out of view</a:t>
                </a:r>
              </a:p>
            </p:txBody>
          </p:sp>
          <p:sp>
            <p:nvSpPr>
              <p:cNvPr id="876758" name="Line 2262"/>
              <p:cNvSpPr>
                <a:spLocks noChangeShapeType="1"/>
              </p:cNvSpPr>
              <p:nvPr/>
            </p:nvSpPr>
            <p:spPr bwMode="auto">
              <a:xfrm flipH="1" flipV="1">
                <a:off x="4848" y="2064"/>
                <a:ext cx="144" cy="192"/>
              </a:xfrm>
              <a:prstGeom prst="line">
                <a:avLst/>
              </a:prstGeom>
              <a:noFill/>
              <a:ln w="22225">
                <a:solidFill>
                  <a:schemeClr val="tx1"/>
                </a:solidFill>
                <a:round/>
                <a:headEnd type="none" w="sm" len="sm"/>
                <a:tailEnd type="triangle" w="lg" len="lg"/>
              </a:ln>
              <a:effectLst/>
            </p:spPr>
            <p:txBody>
              <a:bodyPr/>
              <a:lstStyle/>
              <a:p>
                <a:endParaRPr lang="en-US"/>
              </a:p>
            </p:txBody>
          </p:sp>
        </p:grpSp>
        <p:sp>
          <p:nvSpPr>
            <p:cNvPr id="876761" name="Text Box 2265"/>
            <p:cNvSpPr txBox="1">
              <a:spLocks noChangeArrowheads="1"/>
            </p:cNvSpPr>
            <p:nvPr/>
          </p:nvSpPr>
          <p:spPr bwMode="auto">
            <a:xfrm>
              <a:off x="7467600" y="1600200"/>
              <a:ext cx="1828800" cy="366713"/>
            </a:xfrm>
            <a:prstGeom prst="rect">
              <a:avLst/>
            </a:prstGeom>
            <a:noFill/>
            <a:ln w="12700">
              <a:noFill/>
              <a:miter lim="800000"/>
              <a:headEnd type="none" w="sm" len="sm"/>
              <a:tailEnd type="none" w="sm" len="sm"/>
            </a:ln>
            <a:effectLst/>
          </p:spPr>
          <p:txBody>
            <a:bodyPr>
              <a:spAutoFit/>
            </a:bodyPr>
            <a:lstStyle/>
            <a:p>
              <a:pPr>
                <a:spcBef>
                  <a:spcPct val="50000"/>
                </a:spcBef>
              </a:pPr>
              <a:r>
                <a:rPr lang="en-US" dirty="0"/>
                <a:t>Image plane</a:t>
              </a:r>
            </a:p>
          </p:txBody>
        </p:sp>
      </p:grpSp>
      <p:sp>
        <p:nvSpPr>
          <p:cNvPr id="876762" name="Rectangle 2266"/>
          <p:cNvSpPr>
            <a:spLocks noChangeArrowheads="1"/>
          </p:cNvSpPr>
          <p:nvPr/>
        </p:nvSpPr>
        <p:spPr bwMode="auto">
          <a:xfrm>
            <a:off x="457200" y="3733800"/>
            <a:ext cx="8382000" cy="2971800"/>
          </a:xfrm>
          <a:prstGeom prst="rect">
            <a:avLst/>
          </a:prstGeom>
          <a:noFill/>
          <a:ln w="12700">
            <a:noFill/>
            <a:miter lim="800000"/>
            <a:headEnd/>
            <a:tailEnd/>
          </a:ln>
          <a:effectLst/>
        </p:spPr>
        <p:txBody>
          <a:bodyPr lIns="90487" tIns="44450" rIns="90487" bIns="44450"/>
          <a:lstStyle/>
          <a:p>
            <a:pPr marL="342900" indent="-342900">
              <a:spcBef>
                <a:spcPct val="20000"/>
              </a:spcBef>
              <a:buClr>
                <a:srgbClr val="0066FF"/>
              </a:buClr>
              <a:buSzPct val="75000"/>
              <a:buFont typeface="Zapf Dingbats" charset="2"/>
              <a:buChar char="n"/>
            </a:pPr>
            <a:r>
              <a:rPr lang="en-US" sz="2000" dirty="0">
                <a:solidFill>
                  <a:srgbClr val="FF0000"/>
                </a:solidFill>
              </a:rPr>
              <a:t>Optical axis</a:t>
            </a:r>
            <a:r>
              <a:rPr lang="en-US" sz="2000" dirty="0"/>
              <a:t>: the direction of imaging</a:t>
            </a:r>
          </a:p>
          <a:p>
            <a:pPr marL="342900" indent="-342900">
              <a:spcBef>
                <a:spcPct val="20000"/>
              </a:spcBef>
              <a:buClr>
                <a:srgbClr val="0066FF"/>
              </a:buClr>
              <a:buSzPct val="75000"/>
              <a:buFont typeface="Zapf Dingbats" charset="2"/>
              <a:buChar char="n"/>
            </a:pPr>
            <a:r>
              <a:rPr lang="en-US" sz="2000" dirty="0">
                <a:solidFill>
                  <a:srgbClr val="FF0000"/>
                </a:solidFill>
              </a:rPr>
              <a:t>Image plane</a:t>
            </a:r>
            <a:r>
              <a:rPr lang="en-US" sz="2000" dirty="0"/>
              <a:t>: a plane perpendicular to the optical axis</a:t>
            </a:r>
          </a:p>
          <a:p>
            <a:pPr marL="342900" indent="-342900">
              <a:spcBef>
                <a:spcPct val="20000"/>
              </a:spcBef>
              <a:buClr>
                <a:srgbClr val="0066FF"/>
              </a:buClr>
              <a:buSzPct val="75000"/>
              <a:buFont typeface="Zapf Dingbats" charset="2"/>
              <a:buChar char="n"/>
            </a:pPr>
            <a:r>
              <a:rPr lang="en-US" sz="2000" dirty="0">
                <a:solidFill>
                  <a:srgbClr val="FF0000"/>
                </a:solidFill>
              </a:rPr>
              <a:t>Center of Projection (pinhole),</a:t>
            </a:r>
            <a:r>
              <a:rPr lang="en-US" sz="2000" dirty="0"/>
              <a:t> focal point, viewpoint, nodal point</a:t>
            </a:r>
          </a:p>
          <a:p>
            <a:pPr marL="342900" indent="-342900">
              <a:spcBef>
                <a:spcPct val="20000"/>
              </a:spcBef>
              <a:buClr>
                <a:srgbClr val="0066FF"/>
              </a:buClr>
              <a:buSzPct val="75000"/>
              <a:buFont typeface="Zapf Dingbats" charset="2"/>
              <a:buChar char="n"/>
            </a:pPr>
            <a:r>
              <a:rPr lang="en-US" sz="2000" dirty="0">
                <a:solidFill>
                  <a:srgbClr val="FF0000"/>
                </a:solidFill>
              </a:rPr>
              <a:t>Focal length</a:t>
            </a:r>
            <a:r>
              <a:rPr lang="en-US" sz="2000" dirty="0"/>
              <a:t>: distance from focal point to the image plane</a:t>
            </a:r>
          </a:p>
          <a:p>
            <a:pPr marL="342900" indent="-342900">
              <a:spcBef>
                <a:spcPct val="20000"/>
              </a:spcBef>
              <a:buClr>
                <a:srgbClr val="0066FF"/>
              </a:buClr>
              <a:buSzPct val="75000"/>
              <a:buFont typeface="Zapf Dingbats" charset="2"/>
              <a:buChar char="n"/>
            </a:pPr>
            <a:r>
              <a:rPr lang="en-US" sz="2000" dirty="0">
                <a:solidFill>
                  <a:srgbClr val="FF0000"/>
                </a:solidFill>
              </a:rPr>
              <a:t>FOV</a:t>
            </a:r>
            <a:r>
              <a:rPr lang="en-US" sz="2000" dirty="0"/>
              <a:t> : Field of View – viewing angles in horizontal and vertical directions</a:t>
            </a:r>
          </a:p>
          <a:p>
            <a:pPr marL="342900" indent="-342900">
              <a:spcBef>
                <a:spcPct val="20000"/>
              </a:spcBef>
              <a:buClr>
                <a:srgbClr val="0066FF"/>
              </a:buClr>
              <a:buSzPct val="75000"/>
              <a:buFont typeface="Zapf Dingbats" charset="2"/>
              <a:buChar char="n"/>
            </a:pPr>
            <a:endParaRPr lang="en-US" sz="2000" b="0" dirty="0">
              <a:solidFill>
                <a:srgbClr val="C0C0C0"/>
              </a:solidFill>
            </a:endParaRPr>
          </a:p>
          <a:p>
            <a:pPr marL="342900" indent="-342900">
              <a:spcBef>
                <a:spcPct val="20000"/>
              </a:spcBef>
              <a:buClr>
                <a:srgbClr val="0066FF"/>
              </a:buClr>
              <a:buSzPct val="75000"/>
              <a:buFont typeface="Zapf Dingbats" charset="2"/>
              <a:buChar char="n"/>
            </a:pPr>
            <a:r>
              <a:rPr lang="en-US" sz="2400" b="0" dirty="0">
                <a:solidFill>
                  <a:srgbClr val="0000FF"/>
                </a:solidFill>
              </a:rPr>
              <a:t>Increasing f will enlarge figures, but decrease FOV</a:t>
            </a:r>
            <a:endParaRPr lang="en-US" sz="2000" b="0" dirty="0">
              <a:solidFill>
                <a:srgbClr val="0000FF"/>
              </a:solidFill>
            </a:endParaRPr>
          </a:p>
          <a:p>
            <a:pPr marL="342900" indent="-342900">
              <a:spcBef>
                <a:spcPct val="20000"/>
              </a:spcBef>
              <a:buClr>
                <a:srgbClr val="0066FF"/>
              </a:buClr>
              <a:buSzPct val="75000"/>
              <a:buFont typeface="Zapf Dingbats" charset="2"/>
              <a:buChar char="n"/>
            </a:pPr>
            <a:endParaRPr lang="en-US" sz="2000" b="0" dirty="0">
              <a:solidFill>
                <a:srgbClr val="C0C0C0"/>
              </a:solidFill>
            </a:endParaRPr>
          </a:p>
        </p:txBody>
      </p:sp>
    </p:spTree>
    <p:extLst>
      <p:ext uri="{BB962C8B-B14F-4D97-AF65-F5344CB8AC3E}">
        <p14:creationId xmlns:p14="http://schemas.microsoft.com/office/powerpoint/2010/main" val="3345083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Rectangle 1026"/>
          <p:cNvSpPr>
            <a:spLocks noGrp="1" noChangeArrowheads="1"/>
          </p:cNvSpPr>
          <p:nvPr>
            <p:ph type="title"/>
          </p:nvPr>
        </p:nvSpPr>
        <p:spPr>
          <a:xfrm>
            <a:off x="381000" y="285750"/>
            <a:ext cx="8696325" cy="609600"/>
          </a:xfrm>
        </p:spPr>
        <p:txBody>
          <a:bodyPr/>
          <a:lstStyle/>
          <a:p>
            <a:r>
              <a:rPr lang="en-US" dirty="0"/>
              <a:t>Equivalent Geometry</a:t>
            </a:r>
          </a:p>
        </p:txBody>
      </p:sp>
      <p:sp>
        <p:nvSpPr>
          <p:cNvPr id="878595" name="Rectangle 1027"/>
          <p:cNvSpPr>
            <a:spLocks noGrp="1" noChangeArrowheads="1"/>
          </p:cNvSpPr>
          <p:nvPr>
            <p:ph type="body" idx="1"/>
          </p:nvPr>
        </p:nvSpPr>
        <p:spPr>
          <a:xfrm>
            <a:off x="304800" y="1143000"/>
            <a:ext cx="7848600" cy="457200"/>
          </a:xfrm>
        </p:spPr>
        <p:txBody>
          <a:bodyPr/>
          <a:lstStyle/>
          <a:p>
            <a:r>
              <a:rPr lang="en-US"/>
              <a:t>Consider case with object on the optical axis:</a:t>
            </a:r>
          </a:p>
        </p:txBody>
      </p:sp>
      <p:grpSp>
        <p:nvGrpSpPr>
          <p:cNvPr id="878596" name="Group 1028"/>
          <p:cNvGrpSpPr>
            <a:grpSpLocks/>
          </p:cNvGrpSpPr>
          <p:nvPr/>
        </p:nvGrpSpPr>
        <p:grpSpPr bwMode="auto">
          <a:xfrm>
            <a:off x="1689100" y="1752600"/>
            <a:ext cx="5473700" cy="1498600"/>
            <a:chOff x="1064" y="1104"/>
            <a:chExt cx="3448" cy="944"/>
          </a:xfrm>
        </p:grpSpPr>
        <p:sp>
          <p:nvSpPr>
            <p:cNvPr id="878597" name="Rectangle 1029"/>
            <p:cNvSpPr>
              <a:spLocks noChangeArrowheads="1"/>
            </p:cNvSpPr>
            <p:nvPr/>
          </p:nvSpPr>
          <p:spPr bwMode="auto">
            <a:xfrm>
              <a:off x="1312" y="1584"/>
              <a:ext cx="2720" cy="16"/>
            </a:xfrm>
            <a:prstGeom prst="rect">
              <a:avLst/>
            </a:prstGeom>
            <a:solidFill>
              <a:srgbClr val="0000FF"/>
            </a:solidFill>
            <a:ln w="9525">
              <a:noFill/>
              <a:miter lim="800000"/>
              <a:headEnd/>
              <a:tailEnd/>
            </a:ln>
          </p:spPr>
          <p:txBody>
            <a:bodyPr/>
            <a:lstStyle/>
            <a:p>
              <a:endParaRPr lang="en-US"/>
            </a:p>
          </p:txBody>
        </p:sp>
        <p:sp>
          <p:nvSpPr>
            <p:cNvPr id="878598" name="Freeform 1030"/>
            <p:cNvSpPr>
              <a:spLocks/>
            </p:cNvSpPr>
            <p:nvPr/>
          </p:nvSpPr>
          <p:spPr bwMode="auto">
            <a:xfrm>
              <a:off x="1264" y="1544"/>
              <a:ext cx="112" cy="96"/>
            </a:xfrm>
            <a:custGeom>
              <a:avLst/>
              <a:gdLst/>
              <a:ahLst/>
              <a:cxnLst>
                <a:cxn ang="0">
                  <a:pos x="0" y="48"/>
                </a:cxn>
                <a:cxn ang="0">
                  <a:pos x="112" y="0"/>
                </a:cxn>
                <a:cxn ang="0">
                  <a:pos x="64" y="48"/>
                </a:cxn>
                <a:cxn ang="0">
                  <a:pos x="112" y="96"/>
                </a:cxn>
                <a:cxn ang="0">
                  <a:pos x="0" y="48"/>
                </a:cxn>
              </a:cxnLst>
              <a:rect l="0" t="0" r="r" b="b"/>
              <a:pathLst>
                <a:path w="112" h="96">
                  <a:moveTo>
                    <a:pt x="0" y="48"/>
                  </a:moveTo>
                  <a:lnTo>
                    <a:pt x="112" y="0"/>
                  </a:lnTo>
                  <a:lnTo>
                    <a:pt x="64" y="48"/>
                  </a:lnTo>
                  <a:lnTo>
                    <a:pt x="112" y="96"/>
                  </a:lnTo>
                  <a:lnTo>
                    <a:pt x="0" y="48"/>
                  </a:lnTo>
                  <a:close/>
                </a:path>
              </a:pathLst>
            </a:custGeom>
            <a:solidFill>
              <a:srgbClr val="0000FF"/>
            </a:solidFill>
            <a:ln w="9525">
              <a:noFill/>
              <a:round/>
              <a:headEnd/>
              <a:tailEnd/>
            </a:ln>
          </p:spPr>
          <p:txBody>
            <a:bodyPr/>
            <a:lstStyle/>
            <a:p>
              <a:endParaRPr lang="en-US"/>
            </a:p>
          </p:txBody>
        </p:sp>
        <p:sp>
          <p:nvSpPr>
            <p:cNvPr id="878599" name="Rectangle 1031"/>
            <p:cNvSpPr>
              <a:spLocks noChangeArrowheads="1"/>
            </p:cNvSpPr>
            <p:nvPr/>
          </p:nvSpPr>
          <p:spPr bwMode="auto">
            <a:xfrm>
              <a:off x="1456" y="1256"/>
              <a:ext cx="40" cy="336"/>
            </a:xfrm>
            <a:prstGeom prst="rect">
              <a:avLst/>
            </a:prstGeom>
            <a:solidFill>
              <a:srgbClr val="FF0000"/>
            </a:solidFill>
            <a:ln w="9525">
              <a:noFill/>
              <a:miter lim="800000"/>
              <a:headEnd/>
              <a:tailEnd/>
            </a:ln>
          </p:spPr>
          <p:txBody>
            <a:bodyPr/>
            <a:lstStyle/>
            <a:p>
              <a:endParaRPr lang="en-US"/>
            </a:p>
          </p:txBody>
        </p:sp>
        <p:sp>
          <p:nvSpPr>
            <p:cNvPr id="878600" name="Freeform 1032"/>
            <p:cNvSpPr>
              <a:spLocks/>
            </p:cNvSpPr>
            <p:nvPr/>
          </p:nvSpPr>
          <p:spPr bwMode="auto">
            <a:xfrm>
              <a:off x="1400" y="1168"/>
              <a:ext cx="160" cy="176"/>
            </a:xfrm>
            <a:custGeom>
              <a:avLst/>
              <a:gdLst/>
              <a:ahLst/>
              <a:cxnLst>
                <a:cxn ang="0">
                  <a:pos x="80" y="0"/>
                </a:cxn>
                <a:cxn ang="0">
                  <a:pos x="0" y="176"/>
                </a:cxn>
                <a:cxn ang="0">
                  <a:pos x="80" y="96"/>
                </a:cxn>
                <a:cxn ang="0">
                  <a:pos x="160" y="176"/>
                </a:cxn>
                <a:cxn ang="0">
                  <a:pos x="80" y="0"/>
                </a:cxn>
              </a:cxnLst>
              <a:rect l="0" t="0" r="r" b="b"/>
              <a:pathLst>
                <a:path w="160" h="176">
                  <a:moveTo>
                    <a:pt x="80" y="0"/>
                  </a:moveTo>
                  <a:lnTo>
                    <a:pt x="0" y="176"/>
                  </a:lnTo>
                  <a:lnTo>
                    <a:pt x="80" y="96"/>
                  </a:lnTo>
                  <a:lnTo>
                    <a:pt x="160" y="176"/>
                  </a:lnTo>
                  <a:lnTo>
                    <a:pt x="80" y="0"/>
                  </a:lnTo>
                  <a:close/>
                </a:path>
              </a:pathLst>
            </a:custGeom>
            <a:solidFill>
              <a:srgbClr val="FF0000"/>
            </a:solidFill>
            <a:ln w="9525">
              <a:noFill/>
              <a:round/>
              <a:headEnd/>
              <a:tailEnd/>
            </a:ln>
          </p:spPr>
          <p:txBody>
            <a:bodyPr/>
            <a:lstStyle/>
            <a:p>
              <a:endParaRPr lang="en-US"/>
            </a:p>
          </p:txBody>
        </p:sp>
        <p:sp>
          <p:nvSpPr>
            <p:cNvPr id="878601" name="Freeform 1033"/>
            <p:cNvSpPr>
              <a:spLocks/>
            </p:cNvSpPr>
            <p:nvPr/>
          </p:nvSpPr>
          <p:spPr bwMode="auto">
            <a:xfrm>
              <a:off x="3032" y="1536"/>
              <a:ext cx="96" cy="88"/>
            </a:xfrm>
            <a:custGeom>
              <a:avLst/>
              <a:gdLst/>
              <a:ahLst/>
              <a:cxnLst>
                <a:cxn ang="0">
                  <a:pos x="96" y="40"/>
                </a:cxn>
                <a:cxn ang="0">
                  <a:pos x="80" y="72"/>
                </a:cxn>
                <a:cxn ang="0">
                  <a:pos x="48" y="88"/>
                </a:cxn>
                <a:cxn ang="0">
                  <a:pos x="48" y="88"/>
                </a:cxn>
                <a:cxn ang="0">
                  <a:pos x="16" y="72"/>
                </a:cxn>
                <a:cxn ang="0">
                  <a:pos x="0" y="40"/>
                </a:cxn>
                <a:cxn ang="0">
                  <a:pos x="0" y="40"/>
                </a:cxn>
                <a:cxn ang="0">
                  <a:pos x="16" y="8"/>
                </a:cxn>
                <a:cxn ang="0">
                  <a:pos x="48" y="0"/>
                </a:cxn>
                <a:cxn ang="0">
                  <a:pos x="48" y="0"/>
                </a:cxn>
                <a:cxn ang="0">
                  <a:pos x="80" y="8"/>
                </a:cxn>
                <a:cxn ang="0">
                  <a:pos x="96" y="40"/>
                </a:cxn>
              </a:cxnLst>
              <a:rect l="0" t="0" r="r" b="b"/>
              <a:pathLst>
                <a:path w="96" h="88">
                  <a:moveTo>
                    <a:pt x="96" y="40"/>
                  </a:moveTo>
                  <a:lnTo>
                    <a:pt x="80" y="72"/>
                  </a:lnTo>
                  <a:lnTo>
                    <a:pt x="48" y="88"/>
                  </a:lnTo>
                  <a:lnTo>
                    <a:pt x="48" y="88"/>
                  </a:lnTo>
                  <a:lnTo>
                    <a:pt x="16" y="72"/>
                  </a:lnTo>
                  <a:lnTo>
                    <a:pt x="0" y="40"/>
                  </a:lnTo>
                  <a:lnTo>
                    <a:pt x="0" y="40"/>
                  </a:lnTo>
                  <a:lnTo>
                    <a:pt x="16" y="8"/>
                  </a:lnTo>
                  <a:lnTo>
                    <a:pt x="48" y="0"/>
                  </a:lnTo>
                  <a:lnTo>
                    <a:pt x="48" y="0"/>
                  </a:lnTo>
                  <a:lnTo>
                    <a:pt x="80" y="8"/>
                  </a:lnTo>
                  <a:lnTo>
                    <a:pt x="96" y="40"/>
                  </a:lnTo>
                  <a:close/>
                </a:path>
              </a:pathLst>
            </a:custGeom>
            <a:solidFill>
              <a:srgbClr val="2222FF"/>
            </a:solidFill>
            <a:ln w="9525">
              <a:noFill/>
              <a:round/>
              <a:headEnd/>
              <a:tailEnd/>
            </a:ln>
          </p:spPr>
          <p:txBody>
            <a:bodyPr/>
            <a:lstStyle/>
            <a:p>
              <a:endParaRPr lang="en-US"/>
            </a:p>
          </p:txBody>
        </p:sp>
        <p:sp>
          <p:nvSpPr>
            <p:cNvPr id="878602" name="Line 1034"/>
            <p:cNvSpPr>
              <a:spLocks noChangeShapeType="1"/>
            </p:cNvSpPr>
            <p:nvPr/>
          </p:nvSpPr>
          <p:spPr bwMode="auto">
            <a:xfrm flipH="1">
              <a:off x="3112" y="1576"/>
              <a:ext cx="16" cy="32"/>
            </a:xfrm>
            <a:prstGeom prst="line">
              <a:avLst/>
            </a:prstGeom>
            <a:noFill/>
            <a:ln w="12700">
              <a:solidFill>
                <a:srgbClr val="2222FF"/>
              </a:solidFill>
              <a:round/>
              <a:headEnd/>
              <a:tailEnd/>
            </a:ln>
          </p:spPr>
          <p:txBody>
            <a:bodyPr/>
            <a:lstStyle/>
            <a:p>
              <a:endParaRPr lang="en-US"/>
            </a:p>
          </p:txBody>
        </p:sp>
        <p:sp>
          <p:nvSpPr>
            <p:cNvPr id="878603" name="Line 1035"/>
            <p:cNvSpPr>
              <a:spLocks noChangeShapeType="1"/>
            </p:cNvSpPr>
            <p:nvPr/>
          </p:nvSpPr>
          <p:spPr bwMode="auto">
            <a:xfrm>
              <a:off x="3112" y="1608"/>
              <a:ext cx="1" cy="1"/>
            </a:xfrm>
            <a:prstGeom prst="line">
              <a:avLst/>
            </a:prstGeom>
            <a:noFill/>
            <a:ln w="12700">
              <a:solidFill>
                <a:srgbClr val="2222FF"/>
              </a:solidFill>
              <a:round/>
              <a:headEnd/>
              <a:tailEnd/>
            </a:ln>
          </p:spPr>
          <p:txBody>
            <a:bodyPr/>
            <a:lstStyle/>
            <a:p>
              <a:endParaRPr lang="en-US"/>
            </a:p>
          </p:txBody>
        </p:sp>
        <p:sp>
          <p:nvSpPr>
            <p:cNvPr id="878604" name="Line 1036"/>
            <p:cNvSpPr>
              <a:spLocks noChangeShapeType="1"/>
            </p:cNvSpPr>
            <p:nvPr/>
          </p:nvSpPr>
          <p:spPr bwMode="auto">
            <a:xfrm flipH="1">
              <a:off x="3080" y="1608"/>
              <a:ext cx="32" cy="16"/>
            </a:xfrm>
            <a:prstGeom prst="line">
              <a:avLst/>
            </a:prstGeom>
            <a:noFill/>
            <a:ln w="12700">
              <a:solidFill>
                <a:srgbClr val="2222FF"/>
              </a:solidFill>
              <a:round/>
              <a:headEnd/>
              <a:tailEnd/>
            </a:ln>
          </p:spPr>
          <p:txBody>
            <a:bodyPr/>
            <a:lstStyle/>
            <a:p>
              <a:endParaRPr lang="en-US"/>
            </a:p>
          </p:txBody>
        </p:sp>
        <p:sp>
          <p:nvSpPr>
            <p:cNvPr id="878605" name="Line 1037"/>
            <p:cNvSpPr>
              <a:spLocks noChangeShapeType="1"/>
            </p:cNvSpPr>
            <p:nvPr/>
          </p:nvSpPr>
          <p:spPr bwMode="auto">
            <a:xfrm>
              <a:off x="3080" y="1624"/>
              <a:ext cx="1" cy="1"/>
            </a:xfrm>
            <a:prstGeom prst="line">
              <a:avLst/>
            </a:prstGeom>
            <a:noFill/>
            <a:ln w="12700">
              <a:solidFill>
                <a:srgbClr val="2222FF"/>
              </a:solidFill>
              <a:round/>
              <a:headEnd/>
              <a:tailEnd/>
            </a:ln>
          </p:spPr>
          <p:txBody>
            <a:bodyPr/>
            <a:lstStyle/>
            <a:p>
              <a:endParaRPr lang="en-US"/>
            </a:p>
          </p:txBody>
        </p:sp>
        <p:sp>
          <p:nvSpPr>
            <p:cNvPr id="878606" name="Line 1038"/>
            <p:cNvSpPr>
              <a:spLocks noChangeShapeType="1"/>
            </p:cNvSpPr>
            <p:nvPr/>
          </p:nvSpPr>
          <p:spPr bwMode="auto">
            <a:xfrm>
              <a:off x="3080" y="1624"/>
              <a:ext cx="1" cy="1"/>
            </a:xfrm>
            <a:prstGeom prst="line">
              <a:avLst/>
            </a:prstGeom>
            <a:noFill/>
            <a:ln w="12700">
              <a:solidFill>
                <a:srgbClr val="2222FF"/>
              </a:solidFill>
              <a:round/>
              <a:headEnd/>
              <a:tailEnd/>
            </a:ln>
          </p:spPr>
          <p:txBody>
            <a:bodyPr/>
            <a:lstStyle/>
            <a:p>
              <a:endParaRPr lang="en-US"/>
            </a:p>
          </p:txBody>
        </p:sp>
        <p:sp>
          <p:nvSpPr>
            <p:cNvPr id="878607" name="Line 1039"/>
            <p:cNvSpPr>
              <a:spLocks noChangeShapeType="1"/>
            </p:cNvSpPr>
            <p:nvPr/>
          </p:nvSpPr>
          <p:spPr bwMode="auto">
            <a:xfrm>
              <a:off x="3080" y="1624"/>
              <a:ext cx="1" cy="1"/>
            </a:xfrm>
            <a:prstGeom prst="line">
              <a:avLst/>
            </a:prstGeom>
            <a:noFill/>
            <a:ln w="12700">
              <a:solidFill>
                <a:srgbClr val="2222FF"/>
              </a:solidFill>
              <a:round/>
              <a:headEnd/>
              <a:tailEnd/>
            </a:ln>
          </p:spPr>
          <p:txBody>
            <a:bodyPr/>
            <a:lstStyle/>
            <a:p>
              <a:endParaRPr lang="en-US"/>
            </a:p>
          </p:txBody>
        </p:sp>
        <p:sp>
          <p:nvSpPr>
            <p:cNvPr id="878608" name="Line 1040"/>
            <p:cNvSpPr>
              <a:spLocks noChangeShapeType="1"/>
            </p:cNvSpPr>
            <p:nvPr/>
          </p:nvSpPr>
          <p:spPr bwMode="auto">
            <a:xfrm flipH="1" flipV="1">
              <a:off x="3048" y="1608"/>
              <a:ext cx="32" cy="16"/>
            </a:xfrm>
            <a:prstGeom prst="line">
              <a:avLst/>
            </a:prstGeom>
            <a:noFill/>
            <a:ln w="12700">
              <a:solidFill>
                <a:srgbClr val="2222FF"/>
              </a:solidFill>
              <a:round/>
              <a:headEnd/>
              <a:tailEnd/>
            </a:ln>
          </p:spPr>
          <p:txBody>
            <a:bodyPr/>
            <a:lstStyle/>
            <a:p>
              <a:endParaRPr lang="en-US"/>
            </a:p>
          </p:txBody>
        </p:sp>
        <p:sp>
          <p:nvSpPr>
            <p:cNvPr id="878609" name="Line 1041"/>
            <p:cNvSpPr>
              <a:spLocks noChangeShapeType="1"/>
            </p:cNvSpPr>
            <p:nvPr/>
          </p:nvSpPr>
          <p:spPr bwMode="auto">
            <a:xfrm>
              <a:off x="3048" y="1608"/>
              <a:ext cx="1" cy="1"/>
            </a:xfrm>
            <a:prstGeom prst="line">
              <a:avLst/>
            </a:prstGeom>
            <a:noFill/>
            <a:ln w="12700">
              <a:solidFill>
                <a:srgbClr val="2222FF"/>
              </a:solidFill>
              <a:round/>
              <a:headEnd/>
              <a:tailEnd/>
            </a:ln>
          </p:spPr>
          <p:txBody>
            <a:bodyPr/>
            <a:lstStyle/>
            <a:p>
              <a:endParaRPr lang="en-US"/>
            </a:p>
          </p:txBody>
        </p:sp>
        <p:sp>
          <p:nvSpPr>
            <p:cNvPr id="878610" name="Line 1042"/>
            <p:cNvSpPr>
              <a:spLocks noChangeShapeType="1"/>
            </p:cNvSpPr>
            <p:nvPr/>
          </p:nvSpPr>
          <p:spPr bwMode="auto">
            <a:xfrm flipH="1" flipV="1">
              <a:off x="3032" y="1576"/>
              <a:ext cx="16" cy="32"/>
            </a:xfrm>
            <a:prstGeom prst="line">
              <a:avLst/>
            </a:prstGeom>
            <a:noFill/>
            <a:ln w="12700">
              <a:solidFill>
                <a:srgbClr val="2222FF"/>
              </a:solidFill>
              <a:round/>
              <a:headEnd/>
              <a:tailEnd/>
            </a:ln>
          </p:spPr>
          <p:txBody>
            <a:bodyPr/>
            <a:lstStyle/>
            <a:p>
              <a:endParaRPr lang="en-US"/>
            </a:p>
          </p:txBody>
        </p:sp>
        <p:sp>
          <p:nvSpPr>
            <p:cNvPr id="878611" name="Line 1043"/>
            <p:cNvSpPr>
              <a:spLocks noChangeShapeType="1"/>
            </p:cNvSpPr>
            <p:nvPr/>
          </p:nvSpPr>
          <p:spPr bwMode="auto">
            <a:xfrm>
              <a:off x="3032" y="1576"/>
              <a:ext cx="1" cy="1"/>
            </a:xfrm>
            <a:prstGeom prst="line">
              <a:avLst/>
            </a:prstGeom>
            <a:noFill/>
            <a:ln w="12700">
              <a:solidFill>
                <a:srgbClr val="2222FF"/>
              </a:solidFill>
              <a:round/>
              <a:headEnd/>
              <a:tailEnd/>
            </a:ln>
          </p:spPr>
          <p:txBody>
            <a:bodyPr/>
            <a:lstStyle/>
            <a:p>
              <a:endParaRPr lang="en-US"/>
            </a:p>
          </p:txBody>
        </p:sp>
        <p:sp>
          <p:nvSpPr>
            <p:cNvPr id="878612" name="Line 1044"/>
            <p:cNvSpPr>
              <a:spLocks noChangeShapeType="1"/>
            </p:cNvSpPr>
            <p:nvPr/>
          </p:nvSpPr>
          <p:spPr bwMode="auto">
            <a:xfrm>
              <a:off x="3032" y="1576"/>
              <a:ext cx="1" cy="1"/>
            </a:xfrm>
            <a:prstGeom prst="line">
              <a:avLst/>
            </a:prstGeom>
            <a:noFill/>
            <a:ln w="12700">
              <a:solidFill>
                <a:srgbClr val="2222FF"/>
              </a:solidFill>
              <a:round/>
              <a:headEnd/>
              <a:tailEnd/>
            </a:ln>
          </p:spPr>
          <p:txBody>
            <a:bodyPr/>
            <a:lstStyle/>
            <a:p>
              <a:endParaRPr lang="en-US"/>
            </a:p>
          </p:txBody>
        </p:sp>
        <p:sp>
          <p:nvSpPr>
            <p:cNvPr id="878613" name="Line 1045"/>
            <p:cNvSpPr>
              <a:spLocks noChangeShapeType="1"/>
            </p:cNvSpPr>
            <p:nvPr/>
          </p:nvSpPr>
          <p:spPr bwMode="auto">
            <a:xfrm>
              <a:off x="3032" y="1576"/>
              <a:ext cx="1" cy="1"/>
            </a:xfrm>
            <a:prstGeom prst="line">
              <a:avLst/>
            </a:prstGeom>
            <a:noFill/>
            <a:ln w="12700">
              <a:solidFill>
                <a:srgbClr val="2222FF"/>
              </a:solidFill>
              <a:round/>
              <a:headEnd/>
              <a:tailEnd/>
            </a:ln>
          </p:spPr>
          <p:txBody>
            <a:bodyPr/>
            <a:lstStyle/>
            <a:p>
              <a:endParaRPr lang="en-US"/>
            </a:p>
          </p:txBody>
        </p:sp>
        <p:sp>
          <p:nvSpPr>
            <p:cNvPr id="878614" name="Line 1046"/>
            <p:cNvSpPr>
              <a:spLocks noChangeShapeType="1"/>
            </p:cNvSpPr>
            <p:nvPr/>
          </p:nvSpPr>
          <p:spPr bwMode="auto">
            <a:xfrm flipV="1">
              <a:off x="3032" y="1544"/>
              <a:ext cx="16" cy="32"/>
            </a:xfrm>
            <a:prstGeom prst="line">
              <a:avLst/>
            </a:prstGeom>
            <a:noFill/>
            <a:ln w="12700">
              <a:solidFill>
                <a:srgbClr val="2222FF"/>
              </a:solidFill>
              <a:round/>
              <a:headEnd/>
              <a:tailEnd/>
            </a:ln>
          </p:spPr>
          <p:txBody>
            <a:bodyPr/>
            <a:lstStyle/>
            <a:p>
              <a:endParaRPr lang="en-US"/>
            </a:p>
          </p:txBody>
        </p:sp>
        <p:sp>
          <p:nvSpPr>
            <p:cNvPr id="878615" name="Line 1047"/>
            <p:cNvSpPr>
              <a:spLocks noChangeShapeType="1"/>
            </p:cNvSpPr>
            <p:nvPr/>
          </p:nvSpPr>
          <p:spPr bwMode="auto">
            <a:xfrm>
              <a:off x="3048" y="1544"/>
              <a:ext cx="1" cy="1"/>
            </a:xfrm>
            <a:prstGeom prst="line">
              <a:avLst/>
            </a:prstGeom>
            <a:noFill/>
            <a:ln w="12700">
              <a:solidFill>
                <a:srgbClr val="2222FF"/>
              </a:solidFill>
              <a:round/>
              <a:headEnd/>
              <a:tailEnd/>
            </a:ln>
          </p:spPr>
          <p:txBody>
            <a:bodyPr/>
            <a:lstStyle/>
            <a:p>
              <a:endParaRPr lang="en-US"/>
            </a:p>
          </p:txBody>
        </p:sp>
        <p:sp>
          <p:nvSpPr>
            <p:cNvPr id="878616" name="Line 1048"/>
            <p:cNvSpPr>
              <a:spLocks noChangeShapeType="1"/>
            </p:cNvSpPr>
            <p:nvPr/>
          </p:nvSpPr>
          <p:spPr bwMode="auto">
            <a:xfrm flipV="1">
              <a:off x="3048" y="1536"/>
              <a:ext cx="32" cy="8"/>
            </a:xfrm>
            <a:prstGeom prst="line">
              <a:avLst/>
            </a:prstGeom>
            <a:noFill/>
            <a:ln w="12700">
              <a:solidFill>
                <a:srgbClr val="2222FF"/>
              </a:solidFill>
              <a:round/>
              <a:headEnd/>
              <a:tailEnd/>
            </a:ln>
          </p:spPr>
          <p:txBody>
            <a:bodyPr/>
            <a:lstStyle/>
            <a:p>
              <a:endParaRPr lang="en-US"/>
            </a:p>
          </p:txBody>
        </p:sp>
        <p:sp>
          <p:nvSpPr>
            <p:cNvPr id="878617" name="Line 1049"/>
            <p:cNvSpPr>
              <a:spLocks noChangeShapeType="1"/>
            </p:cNvSpPr>
            <p:nvPr/>
          </p:nvSpPr>
          <p:spPr bwMode="auto">
            <a:xfrm>
              <a:off x="3080" y="1536"/>
              <a:ext cx="1" cy="1"/>
            </a:xfrm>
            <a:prstGeom prst="line">
              <a:avLst/>
            </a:prstGeom>
            <a:noFill/>
            <a:ln w="12700">
              <a:solidFill>
                <a:srgbClr val="2222FF"/>
              </a:solidFill>
              <a:round/>
              <a:headEnd/>
              <a:tailEnd/>
            </a:ln>
          </p:spPr>
          <p:txBody>
            <a:bodyPr/>
            <a:lstStyle/>
            <a:p>
              <a:endParaRPr lang="en-US"/>
            </a:p>
          </p:txBody>
        </p:sp>
        <p:sp>
          <p:nvSpPr>
            <p:cNvPr id="878618" name="Line 1050"/>
            <p:cNvSpPr>
              <a:spLocks noChangeShapeType="1"/>
            </p:cNvSpPr>
            <p:nvPr/>
          </p:nvSpPr>
          <p:spPr bwMode="auto">
            <a:xfrm>
              <a:off x="3080" y="1536"/>
              <a:ext cx="1" cy="1"/>
            </a:xfrm>
            <a:prstGeom prst="line">
              <a:avLst/>
            </a:prstGeom>
            <a:noFill/>
            <a:ln w="12700">
              <a:solidFill>
                <a:srgbClr val="2222FF"/>
              </a:solidFill>
              <a:round/>
              <a:headEnd/>
              <a:tailEnd/>
            </a:ln>
          </p:spPr>
          <p:txBody>
            <a:bodyPr/>
            <a:lstStyle/>
            <a:p>
              <a:endParaRPr lang="en-US"/>
            </a:p>
          </p:txBody>
        </p:sp>
        <p:sp>
          <p:nvSpPr>
            <p:cNvPr id="878619" name="Line 1051"/>
            <p:cNvSpPr>
              <a:spLocks noChangeShapeType="1"/>
            </p:cNvSpPr>
            <p:nvPr/>
          </p:nvSpPr>
          <p:spPr bwMode="auto">
            <a:xfrm>
              <a:off x="3080" y="1536"/>
              <a:ext cx="1" cy="1"/>
            </a:xfrm>
            <a:prstGeom prst="line">
              <a:avLst/>
            </a:prstGeom>
            <a:noFill/>
            <a:ln w="12700">
              <a:solidFill>
                <a:srgbClr val="2222FF"/>
              </a:solidFill>
              <a:round/>
              <a:headEnd/>
              <a:tailEnd/>
            </a:ln>
          </p:spPr>
          <p:txBody>
            <a:bodyPr/>
            <a:lstStyle/>
            <a:p>
              <a:endParaRPr lang="en-US"/>
            </a:p>
          </p:txBody>
        </p:sp>
        <p:sp>
          <p:nvSpPr>
            <p:cNvPr id="878620" name="Line 1052"/>
            <p:cNvSpPr>
              <a:spLocks noChangeShapeType="1"/>
            </p:cNvSpPr>
            <p:nvPr/>
          </p:nvSpPr>
          <p:spPr bwMode="auto">
            <a:xfrm>
              <a:off x="3080" y="1536"/>
              <a:ext cx="32" cy="8"/>
            </a:xfrm>
            <a:prstGeom prst="line">
              <a:avLst/>
            </a:prstGeom>
            <a:noFill/>
            <a:ln w="12700">
              <a:solidFill>
                <a:srgbClr val="2222FF"/>
              </a:solidFill>
              <a:round/>
              <a:headEnd/>
              <a:tailEnd/>
            </a:ln>
          </p:spPr>
          <p:txBody>
            <a:bodyPr/>
            <a:lstStyle/>
            <a:p>
              <a:endParaRPr lang="en-US"/>
            </a:p>
          </p:txBody>
        </p:sp>
        <p:sp>
          <p:nvSpPr>
            <p:cNvPr id="878621" name="Line 1053"/>
            <p:cNvSpPr>
              <a:spLocks noChangeShapeType="1"/>
            </p:cNvSpPr>
            <p:nvPr/>
          </p:nvSpPr>
          <p:spPr bwMode="auto">
            <a:xfrm>
              <a:off x="3112" y="1544"/>
              <a:ext cx="1" cy="1"/>
            </a:xfrm>
            <a:prstGeom prst="line">
              <a:avLst/>
            </a:prstGeom>
            <a:noFill/>
            <a:ln w="12700">
              <a:solidFill>
                <a:srgbClr val="2222FF"/>
              </a:solidFill>
              <a:round/>
              <a:headEnd/>
              <a:tailEnd/>
            </a:ln>
          </p:spPr>
          <p:txBody>
            <a:bodyPr/>
            <a:lstStyle/>
            <a:p>
              <a:endParaRPr lang="en-US"/>
            </a:p>
          </p:txBody>
        </p:sp>
        <p:sp>
          <p:nvSpPr>
            <p:cNvPr id="878622" name="Line 1054"/>
            <p:cNvSpPr>
              <a:spLocks noChangeShapeType="1"/>
            </p:cNvSpPr>
            <p:nvPr/>
          </p:nvSpPr>
          <p:spPr bwMode="auto">
            <a:xfrm>
              <a:off x="3112" y="1544"/>
              <a:ext cx="16" cy="32"/>
            </a:xfrm>
            <a:prstGeom prst="line">
              <a:avLst/>
            </a:prstGeom>
            <a:noFill/>
            <a:ln w="12700">
              <a:solidFill>
                <a:srgbClr val="2222FF"/>
              </a:solidFill>
              <a:round/>
              <a:headEnd/>
              <a:tailEnd/>
            </a:ln>
          </p:spPr>
          <p:txBody>
            <a:bodyPr/>
            <a:lstStyle/>
            <a:p>
              <a:endParaRPr lang="en-US"/>
            </a:p>
          </p:txBody>
        </p:sp>
        <p:sp>
          <p:nvSpPr>
            <p:cNvPr id="878623" name="Line 1055"/>
            <p:cNvSpPr>
              <a:spLocks noChangeShapeType="1"/>
            </p:cNvSpPr>
            <p:nvPr/>
          </p:nvSpPr>
          <p:spPr bwMode="auto">
            <a:xfrm>
              <a:off x="3128" y="1576"/>
              <a:ext cx="1" cy="1"/>
            </a:xfrm>
            <a:prstGeom prst="line">
              <a:avLst/>
            </a:prstGeom>
            <a:noFill/>
            <a:ln w="12700">
              <a:solidFill>
                <a:srgbClr val="2222FF"/>
              </a:solidFill>
              <a:round/>
              <a:headEnd/>
              <a:tailEnd/>
            </a:ln>
          </p:spPr>
          <p:txBody>
            <a:bodyPr/>
            <a:lstStyle/>
            <a:p>
              <a:endParaRPr lang="en-US"/>
            </a:p>
          </p:txBody>
        </p:sp>
        <p:sp>
          <p:nvSpPr>
            <p:cNvPr id="878624" name="Freeform 1056"/>
            <p:cNvSpPr>
              <a:spLocks/>
            </p:cNvSpPr>
            <p:nvPr/>
          </p:nvSpPr>
          <p:spPr bwMode="auto">
            <a:xfrm>
              <a:off x="3992" y="1576"/>
              <a:ext cx="56" cy="56"/>
            </a:xfrm>
            <a:custGeom>
              <a:avLst/>
              <a:gdLst/>
              <a:ahLst/>
              <a:cxnLst>
                <a:cxn ang="0">
                  <a:pos x="56" y="32"/>
                </a:cxn>
                <a:cxn ang="0">
                  <a:pos x="48" y="48"/>
                </a:cxn>
                <a:cxn ang="0">
                  <a:pos x="24" y="56"/>
                </a:cxn>
                <a:cxn ang="0">
                  <a:pos x="24" y="56"/>
                </a:cxn>
                <a:cxn ang="0">
                  <a:pos x="8" y="48"/>
                </a:cxn>
                <a:cxn ang="0">
                  <a:pos x="0" y="32"/>
                </a:cxn>
                <a:cxn ang="0">
                  <a:pos x="0" y="32"/>
                </a:cxn>
                <a:cxn ang="0">
                  <a:pos x="8" y="8"/>
                </a:cxn>
                <a:cxn ang="0">
                  <a:pos x="24" y="0"/>
                </a:cxn>
                <a:cxn ang="0">
                  <a:pos x="24" y="0"/>
                </a:cxn>
                <a:cxn ang="0">
                  <a:pos x="48" y="8"/>
                </a:cxn>
                <a:cxn ang="0">
                  <a:pos x="56" y="32"/>
                </a:cxn>
              </a:cxnLst>
              <a:rect l="0" t="0" r="r" b="b"/>
              <a:pathLst>
                <a:path w="56" h="56">
                  <a:moveTo>
                    <a:pt x="56" y="32"/>
                  </a:moveTo>
                  <a:lnTo>
                    <a:pt x="48" y="48"/>
                  </a:lnTo>
                  <a:lnTo>
                    <a:pt x="24" y="56"/>
                  </a:lnTo>
                  <a:lnTo>
                    <a:pt x="24" y="56"/>
                  </a:lnTo>
                  <a:lnTo>
                    <a:pt x="8" y="48"/>
                  </a:lnTo>
                  <a:lnTo>
                    <a:pt x="0" y="32"/>
                  </a:lnTo>
                  <a:lnTo>
                    <a:pt x="0" y="32"/>
                  </a:lnTo>
                  <a:lnTo>
                    <a:pt x="8" y="8"/>
                  </a:lnTo>
                  <a:lnTo>
                    <a:pt x="24" y="0"/>
                  </a:lnTo>
                  <a:lnTo>
                    <a:pt x="24" y="0"/>
                  </a:lnTo>
                  <a:lnTo>
                    <a:pt x="48" y="8"/>
                  </a:lnTo>
                  <a:lnTo>
                    <a:pt x="56" y="32"/>
                  </a:lnTo>
                  <a:close/>
                </a:path>
              </a:pathLst>
            </a:custGeom>
            <a:solidFill>
              <a:srgbClr val="000000"/>
            </a:solidFill>
            <a:ln w="9525">
              <a:noFill/>
              <a:round/>
              <a:headEnd/>
              <a:tailEnd/>
            </a:ln>
          </p:spPr>
          <p:txBody>
            <a:bodyPr/>
            <a:lstStyle/>
            <a:p>
              <a:endParaRPr lang="en-US"/>
            </a:p>
          </p:txBody>
        </p:sp>
        <p:sp>
          <p:nvSpPr>
            <p:cNvPr id="878625" name="Line 1057"/>
            <p:cNvSpPr>
              <a:spLocks noChangeShapeType="1"/>
            </p:cNvSpPr>
            <p:nvPr/>
          </p:nvSpPr>
          <p:spPr bwMode="auto">
            <a:xfrm flipH="1">
              <a:off x="4040" y="1608"/>
              <a:ext cx="8" cy="16"/>
            </a:xfrm>
            <a:prstGeom prst="line">
              <a:avLst/>
            </a:prstGeom>
            <a:noFill/>
            <a:ln w="12700">
              <a:solidFill>
                <a:srgbClr val="000000"/>
              </a:solidFill>
              <a:round/>
              <a:headEnd/>
              <a:tailEnd/>
            </a:ln>
          </p:spPr>
          <p:txBody>
            <a:bodyPr/>
            <a:lstStyle/>
            <a:p>
              <a:endParaRPr lang="en-US"/>
            </a:p>
          </p:txBody>
        </p:sp>
        <p:sp>
          <p:nvSpPr>
            <p:cNvPr id="878626" name="Line 1058"/>
            <p:cNvSpPr>
              <a:spLocks noChangeShapeType="1"/>
            </p:cNvSpPr>
            <p:nvPr/>
          </p:nvSpPr>
          <p:spPr bwMode="auto">
            <a:xfrm>
              <a:off x="4040" y="1624"/>
              <a:ext cx="1" cy="1"/>
            </a:xfrm>
            <a:prstGeom prst="line">
              <a:avLst/>
            </a:prstGeom>
            <a:noFill/>
            <a:ln w="12700">
              <a:solidFill>
                <a:srgbClr val="000000"/>
              </a:solidFill>
              <a:round/>
              <a:headEnd/>
              <a:tailEnd/>
            </a:ln>
          </p:spPr>
          <p:txBody>
            <a:bodyPr/>
            <a:lstStyle/>
            <a:p>
              <a:endParaRPr lang="en-US"/>
            </a:p>
          </p:txBody>
        </p:sp>
        <p:sp>
          <p:nvSpPr>
            <p:cNvPr id="878627" name="Line 1059"/>
            <p:cNvSpPr>
              <a:spLocks noChangeShapeType="1"/>
            </p:cNvSpPr>
            <p:nvPr/>
          </p:nvSpPr>
          <p:spPr bwMode="auto">
            <a:xfrm flipH="1">
              <a:off x="4016" y="1624"/>
              <a:ext cx="24" cy="8"/>
            </a:xfrm>
            <a:prstGeom prst="line">
              <a:avLst/>
            </a:prstGeom>
            <a:noFill/>
            <a:ln w="12700">
              <a:solidFill>
                <a:srgbClr val="000000"/>
              </a:solidFill>
              <a:round/>
              <a:headEnd/>
              <a:tailEnd/>
            </a:ln>
          </p:spPr>
          <p:txBody>
            <a:bodyPr/>
            <a:lstStyle/>
            <a:p>
              <a:endParaRPr lang="en-US"/>
            </a:p>
          </p:txBody>
        </p:sp>
        <p:sp>
          <p:nvSpPr>
            <p:cNvPr id="878628" name="Line 1060"/>
            <p:cNvSpPr>
              <a:spLocks noChangeShapeType="1"/>
            </p:cNvSpPr>
            <p:nvPr/>
          </p:nvSpPr>
          <p:spPr bwMode="auto">
            <a:xfrm>
              <a:off x="4016" y="1632"/>
              <a:ext cx="1" cy="1"/>
            </a:xfrm>
            <a:prstGeom prst="line">
              <a:avLst/>
            </a:prstGeom>
            <a:noFill/>
            <a:ln w="12700">
              <a:solidFill>
                <a:srgbClr val="000000"/>
              </a:solidFill>
              <a:round/>
              <a:headEnd/>
              <a:tailEnd/>
            </a:ln>
          </p:spPr>
          <p:txBody>
            <a:bodyPr/>
            <a:lstStyle/>
            <a:p>
              <a:endParaRPr lang="en-US"/>
            </a:p>
          </p:txBody>
        </p:sp>
        <p:sp>
          <p:nvSpPr>
            <p:cNvPr id="878629" name="Line 1061"/>
            <p:cNvSpPr>
              <a:spLocks noChangeShapeType="1"/>
            </p:cNvSpPr>
            <p:nvPr/>
          </p:nvSpPr>
          <p:spPr bwMode="auto">
            <a:xfrm>
              <a:off x="4016" y="1632"/>
              <a:ext cx="1" cy="1"/>
            </a:xfrm>
            <a:prstGeom prst="line">
              <a:avLst/>
            </a:prstGeom>
            <a:noFill/>
            <a:ln w="12700">
              <a:solidFill>
                <a:srgbClr val="000000"/>
              </a:solidFill>
              <a:round/>
              <a:headEnd/>
              <a:tailEnd/>
            </a:ln>
          </p:spPr>
          <p:txBody>
            <a:bodyPr/>
            <a:lstStyle/>
            <a:p>
              <a:endParaRPr lang="en-US"/>
            </a:p>
          </p:txBody>
        </p:sp>
        <p:sp>
          <p:nvSpPr>
            <p:cNvPr id="878630" name="Line 1062"/>
            <p:cNvSpPr>
              <a:spLocks noChangeShapeType="1"/>
            </p:cNvSpPr>
            <p:nvPr/>
          </p:nvSpPr>
          <p:spPr bwMode="auto">
            <a:xfrm>
              <a:off x="4016" y="1632"/>
              <a:ext cx="1" cy="1"/>
            </a:xfrm>
            <a:prstGeom prst="line">
              <a:avLst/>
            </a:prstGeom>
            <a:noFill/>
            <a:ln w="12700">
              <a:solidFill>
                <a:srgbClr val="000000"/>
              </a:solidFill>
              <a:round/>
              <a:headEnd/>
              <a:tailEnd/>
            </a:ln>
          </p:spPr>
          <p:txBody>
            <a:bodyPr/>
            <a:lstStyle/>
            <a:p>
              <a:endParaRPr lang="en-US"/>
            </a:p>
          </p:txBody>
        </p:sp>
        <p:sp>
          <p:nvSpPr>
            <p:cNvPr id="878631" name="Line 1063"/>
            <p:cNvSpPr>
              <a:spLocks noChangeShapeType="1"/>
            </p:cNvSpPr>
            <p:nvPr/>
          </p:nvSpPr>
          <p:spPr bwMode="auto">
            <a:xfrm flipH="1" flipV="1">
              <a:off x="4000" y="1624"/>
              <a:ext cx="16" cy="8"/>
            </a:xfrm>
            <a:prstGeom prst="line">
              <a:avLst/>
            </a:prstGeom>
            <a:noFill/>
            <a:ln w="12700">
              <a:solidFill>
                <a:srgbClr val="000000"/>
              </a:solidFill>
              <a:round/>
              <a:headEnd/>
              <a:tailEnd/>
            </a:ln>
          </p:spPr>
          <p:txBody>
            <a:bodyPr/>
            <a:lstStyle/>
            <a:p>
              <a:endParaRPr lang="en-US"/>
            </a:p>
          </p:txBody>
        </p:sp>
        <p:sp>
          <p:nvSpPr>
            <p:cNvPr id="878632" name="Line 1064"/>
            <p:cNvSpPr>
              <a:spLocks noChangeShapeType="1"/>
            </p:cNvSpPr>
            <p:nvPr/>
          </p:nvSpPr>
          <p:spPr bwMode="auto">
            <a:xfrm>
              <a:off x="4000" y="1624"/>
              <a:ext cx="1" cy="1"/>
            </a:xfrm>
            <a:prstGeom prst="line">
              <a:avLst/>
            </a:prstGeom>
            <a:noFill/>
            <a:ln w="12700">
              <a:solidFill>
                <a:srgbClr val="000000"/>
              </a:solidFill>
              <a:round/>
              <a:headEnd/>
              <a:tailEnd/>
            </a:ln>
          </p:spPr>
          <p:txBody>
            <a:bodyPr/>
            <a:lstStyle/>
            <a:p>
              <a:endParaRPr lang="en-US"/>
            </a:p>
          </p:txBody>
        </p:sp>
        <p:sp>
          <p:nvSpPr>
            <p:cNvPr id="878633" name="Line 1065"/>
            <p:cNvSpPr>
              <a:spLocks noChangeShapeType="1"/>
            </p:cNvSpPr>
            <p:nvPr/>
          </p:nvSpPr>
          <p:spPr bwMode="auto">
            <a:xfrm flipH="1" flipV="1">
              <a:off x="3992" y="1608"/>
              <a:ext cx="8" cy="16"/>
            </a:xfrm>
            <a:prstGeom prst="line">
              <a:avLst/>
            </a:prstGeom>
            <a:noFill/>
            <a:ln w="12700">
              <a:solidFill>
                <a:srgbClr val="000000"/>
              </a:solidFill>
              <a:round/>
              <a:headEnd/>
              <a:tailEnd/>
            </a:ln>
          </p:spPr>
          <p:txBody>
            <a:bodyPr/>
            <a:lstStyle/>
            <a:p>
              <a:endParaRPr lang="en-US"/>
            </a:p>
          </p:txBody>
        </p:sp>
        <p:sp>
          <p:nvSpPr>
            <p:cNvPr id="878634" name="Line 1066"/>
            <p:cNvSpPr>
              <a:spLocks noChangeShapeType="1"/>
            </p:cNvSpPr>
            <p:nvPr/>
          </p:nvSpPr>
          <p:spPr bwMode="auto">
            <a:xfrm>
              <a:off x="3992" y="1608"/>
              <a:ext cx="1" cy="1"/>
            </a:xfrm>
            <a:prstGeom prst="line">
              <a:avLst/>
            </a:prstGeom>
            <a:noFill/>
            <a:ln w="12700">
              <a:solidFill>
                <a:srgbClr val="000000"/>
              </a:solidFill>
              <a:round/>
              <a:headEnd/>
              <a:tailEnd/>
            </a:ln>
          </p:spPr>
          <p:txBody>
            <a:bodyPr/>
            <a:lstStyle/>
            <a:p>
              <a:endParaRPr lang="en-US"/>
            </a:p>
          </p:txBody>
        </p:sp>
        <p:sp>
          <p:nvSpPr>
            <p:cNvPr id="878635" name="Line 1067"/>
            <p:cNvSpPr>
              <a:spLocks noChangeShapeType="1"/>
            </p:cNvSpPr>
            <p:nvPr/>
          </p:nvSpPr>
          <p:spPr bwMode="auto">
            <a:xfrm>
              <a:off x="3992" y="1608"/>
              <a:ext cx="1" cy="1"/>
            </a:xfrm>
            <a:prstGeom prst="line">
              <a:avLst/>
            </a:prstGeom>
            <a:noFill/>
            <a:ln w="12700">
              <a:solidFill>
                <a:srgbClr val="000000"/>
              </a:solidFill>
              <a:round/>
              <a:headEnd/>
              <a:tailEnd/>
            </a:ln>
          </p:spPr>
          <p:txBody>
            <a:bodyPr/>
            <a:lstStyle/>
            <a:p>
              <a:endParaRPr lang="en-US"/>
            </a:p>
          </p:txBody>
        </p:sp>
        <p:sp>
          <p:nvSpPr>
            <p:cNvPr id="878636" name="Line 1068"/>
            <p:cNvSpPr>
              <a:spLocks noChangeShapeType="1"/>
            </p:cNvSpPr>
            <p:nvPr/>
          </p:nvSpPr>
          <p:spPr bwMode="auto">
            <a:xfrm>
              <a:off x="3992" y="1608"/>
              <a:ext cx="1" cy="1"/>
            </a:xfrm>
            <a:prstGeom prst="line">
              <a:avLst/>
            </a:prstGeom>
            <a:noFill/>
            <a:ln w="12700">
              <a:solidFill>
                <a:srgbClr val="000000"/>
              </a:solidFill>
              <a:round/>
              <a:headEnd/>
              <a:tailEnd/>
            </a:ln>
          </p:spPr>
          <p:txBody>
            <a:bodyPr/>
            <a:lstStyle/>
            <a:p>
              <a:endParaRPr lang="en-US"/>
            </a:p>
          </p:txBody>
        </p:sp>
        <p:sp>
          <p:nvSpPr>
            <p:cNvPr id="878637" name="Line 1069"/>
            <p:cNvSpPr>
              <a:spLocks noChangeShapeType="1"/>
            </p:cNvSpPr>
            <p:nvPr/>
          </p:nvSpPr>
          <p:spPr bwMode="auto">
            <a:xfrm flipV="1">
              <a:off x="3992" y="1584"/>
              <a:ext cx="8" cy="24"/>
            </a:xfrm>
            <a:prstGeom prst="line">
              <a:avLst/>
            </a:prstGeom>
            <a:noFill/>
            <a:ln w="12700">
              <a:solidFill>
                <a:srgbClr val="000000"/>
              </a:solidFill>
              <a:round/>
              <a:headEnd/>
              <a:tailEnd/>
            </a:ln>
          </p:spPr>
          <p:txBody>
            <a:bodyPr/>
            <a:lstStyle/>
            <a:p>
              <a:endParaRPr lang="en-US"/>
            </a:p>
          </p:txBody>
        </p:sp>
        <p:sp>
          <p:nvSpPr>
            <p:cNvPr id="878638" name="Line 1070"/>
            <p:cNvSpPr>
              <a:spLocks noChangeShapeType="1"/>
            </p:cNvSpPr>
            <p:nvPr/>
          </p:nvSpPr>
          <p:spPr bwMode="auto">
            <a:xfrm>
              <a:off x="4000" y="1584"/>
              <a:ext cx="1" cy="1"/>
            </a:xfrm>
            <a:prstGeom prst="line">
              <a:avLst/>
            </a:prstGeom>
            <a:noFill/>
            <a:ln w="12700">
              <a:solidFill>
                <a:srgbClr val="000000"/>
              </a:solidFill>
              <a:round/>
              <a:headEnd/>
              <a:tailEnd/>
            </a:ln>
          </p:spPr>
          <p:txBody>
            <a:bodyPr/>
            <a:lstStyle/>
            <a:p>
              <a:endParaRPr lang="en-US"/>
            </a:p>
          </p:txBody>
        </p:sp>
        <p:sp>
          <p:nvSpPr>
            <p:cNvPr id="878639" name="Line 1071"/>
            <p:cNvSpPr>
              <a:spLocks noChangeShapeType="1"/>
            </p:cNvSpPr>
            <p:nvPr/>
          </p:nvSpPr>
          <p:spPr bwMode="auto">
            <a:xfrm flipV="1">
              <a:off x="4000" y="1576"/>
              <a:ext cx="16" cy="8"/>
            </a:xfrm>
            <a:prstGeom prst="line">
              <a:avLst/>
            </a:prstGeom>
            <a:noFill/>
            <a:ln w="12700">
              <a:solidFill>
                <a:srgbClr val="000000"/>
              </a:solidFill>
              <a:round/>
              <a:headEnd/>
              <a:tailEnd/>
            </a:ln>
          </p:spPr>
          <p:txBody>
            <a:bodyPr/>
            <a:lstStyle/>
            <a:p>
              <a:endParaRPr lang="en-US"/>
            </a:p>
          </p:txBody>
        </p:sp>
        <p:sp>
          <p:nvSpPr>
            <p:cNvPr id="878640" name="Line 1072"/>
            <p:cNvSpPr>
              <a:spLocks noChangeShapeType="1"/>
            </p:cNvSpPr>
            <p:nvPr/>
          </p:nvSpPr>
          <p:spPr bwMode="auto">
            <a:xfrm>
              <a:off x="4016" y="1576"/>
              <a:ext cx="1" cy="1"/>
            </a:xfrm>
            <a:prstGeom prst="line">
              <a:avLst/>
            </a:prstGeom>
            <a:noFill/>
            <a:ln w="12700">
              <a:solidFill>
                <a:srgbClr val="000000"/>
              </a:solidFill>
              <a:round/>
              <a:headEnd/>
              <a:tailEnd/>
            </a:ln>
          </p:spPr>
          <p:txBody>
            <a:bodyPr/>
            <a:lstStyle/>
            <a:p>
              <a:endParaRPr lang="en-US"/>
            </a:p>
          </p:txBody>
        </p:sp>
        <p:sp>
          <p:nvSpPr>
            <p:cNvPr id="878641" name="Line 1073"/>
            <p:cNvSpPr>
              <a:spLocks noChangeShapeType="1"/>
            </p:cNvSpPr>
            <p:nvPr/>
          </p:nvSpPr>
          <p:spPr bwMode="auto">
            <a:xfrm>
              <a:off x="4016" y="1576"/>
              <a:ext cx="1" cy="1"/>
            </a:xfrm>
            <a:prstGeom prst="line">
              <a:avLst/>
            </a:prstGeom>
            <a:noFill/>
            <a:ln w="12700">
              <a:solidFill>
                <a:srgbClr val="000000"/>
              </a:solidFill>
              <a:round/>
              <a:headEnd/>
              <a:tailEnd/>
            </a:ln>
          </p:spPr>
          <p:txBody>
            <a:bodyPr/>
            <a:lstStyle/>
            <a:p>
              <a:endParaRPr lang="en-US"/>
            </a:p>
          </p:txBody>
        </p:sp>
        <p:sp>
          <p:nvSpPr>
            <p:cNvPr id="878642" name="Line 1074"/>
            <p:cNvSpPr>
              <a:spLocks noChangeShapeType="1"/>
            </p:cNvSpPr>
            <p:nvPr/>
          </p:nvSpPr>
          <p:spPr bwMode="auto">
            <a:xfrm>
              <a:off x="4016" y="1576"/>
              <a:ext cx="1" cy="1"/>
            </a:xfrm>
            <a:prstGeom prst="line">
              <a:avLst/>
            </a:prstGeom>
            <a:noFill/>
            <a:ln w="12700">
              <a:solidFill>
                <a:srgbClr val="000000"/>
              </a:solidFill>
              <a:round/>
              <a:headEnd/>
              <a:tailEnd/>
            </a:ln>
          </p:spPr>
          <p:txBody>
            <a:bodyPr/>
            <a:lstStyle/>
            <a:p>
              <a:endParaRPr lang="en-US"/>
            </a:p>
          </p:txBody>
        </p:sp>
        <p:sp>
          <p:nvSpPr>
            <p:cNvPr id="878643" name="Line 1075"/>
            <p:cNvSpPr>
              <a:spLocks noChangeShapeType="1"/>
            </p:cNvSpPr>
            <p:nvPr/>
          </p:nvSpPr>
          <p:spPr bwMode="auto">
            <a:xfrm>
              <a:off x="4016" y="1576"/>
              <a:ext cx="24" cy="8"/>
            </a:xfrm>
            <a:prstGeom prst="line">
              <a:avLst/>
            </a:prstGeom>
            <a:noFill/>
            <a:ln w="12700">
              <a:solidFill>
                <a:srgbClr val="000000"/>
              </a:solidFill>
              <a:round/>
              <a:headEnd/>
              <a:tailEnd/>
            </a:ln>
          </p:spPr>
          <p:txBody>
            <a:bodyPr/>
            <a:lstStyle/>
            <a:p>
              <a:endParaRPr lang="en-US"/>
            </a:p>
          </p:txBody>
        </p:sp>
        <p:sp>
          <p:nvSpPr>
            <p:cNvPr id="878644" name="Line 1076"/>
            <p:cNvSpPr>
              <a:spLocks noChangeShapeType="1"/>
            </p:cNvSpPr>
            <p:nvPr/>
          </p:nvSpPr>
          <p:spPr bwMode="auto">
            <a:xfrm>
              <a:off x="4040" y="1584"/>
              <a:ext cx="1" cy="1"/>
            </a:xfrm>
            <a:prstGeom prst="line">
              <a:avLst/>
            </a:prstGeom>
            <a:noFill/>
            <a:ln w="12700">
              <a:solidFill>
                <a:srgbClr val="000000"/>
              </a:solidFill>
              <a:round/>
              <a:headEnd/>
              <a:tailEnd/>
            </a:ln>
          </p:spPr>
          <p:txBody>
            <a:bodyPr/>
            <a:lstStyle/>
            <a:p>
              <a:endParaRPr lang="en-US"/>
            </a:p>
          </p:txBody>
        </p:sp>
        <p:sp>
          <p:nvSpPr>
            <p:cNvPr id="878645" name="Line 1077"/>
            <p:cNvSpPr>
              <a:spLocks noChangeShapeType="1"/>
            </p:cNvSpPr>
            <p:nvPr/>
          </p:nvSpPr>
          <p:spPr bwMode="auto">
            <a:xfrm>
              <a:off x="4040" y="1584"/>
              <a:ext cx="8" cy="24"/>
            </a:xfrm>
            <a:prstGeom prst="line">
              <a:avLst/>
            </a:prstGeom>
            <a:noFill/>
            <a:ln w="12700">
              <a:solidFill>
                <a:srgbClr val="000000"/>
              </a:solidFill>
              <a:round/>
              <a:headEnd/>
              <a:tailEnd/>
            </a:ln>
          </p:spPr>
          <p:txBody>
            <a:bodyPr/>
            <a:lstStyle/>
            <a:p>
              <a:endParaRPr lang="en-US"/>
            </a:p>
          </p:txBody>
        </p:sp>
        <p:sp>
          <p:nvSpPr>
            <p:cNvPr id="878646" name="Line 1078"/>
            <p:cNvSpPr>
              <a:spLocks noChangeShapeType="1"/>
            </p:cNvSpPr>
            <p:nvPr/>
          </p:nvSpPr>
          <p:spPr bwMode="auto">
            <a:xfrm>
              <a:off x="4048" y="1608"/>
              <a:ext cx="1" cy="1"/>
            </a:xfrm>
            <a:prstGeom prst="line">
              <a:avLst/>
            </a:prstGeom>
            <a:noFill/>
            <a:ln w="12700">
              <a:solidFill>
                <a:srgbClr val="000000"/>
              </a:solidFill>
              <a:round/>
              <a:headEnd/>
              <a:tailEnd/>
            </a:ln>
          </p:spPr>
          <p:txBody>
            <a:bodyPr/>
            <a:lstStyle/>
            <a:p>
              <a:endParaRPr lang="en-US"/>
            </a:p>
          </p:txBody>
        </p:sp>
        <p:sp>
          <p:nvSpPr>
            <p:cNvPr id="878647" name="Freeform 1079"/>
            <p:cNvSpPr>
              <a:spLocks/>
            </p:cNvSpPr>
            <p:nvPr/>
          </p:nvSpPr>
          <p:spPr bwMode="auto">
            <a:xfrm>
              <a:off x="3952" y="1824"/>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878648" name="Freeform 1080"/>
            <p:cNvSpPr>
              <a:spLocks/>
            </p:cNvSpPr>
            <p:nvPr/>
          </p:nvSpPr>
          <p:spPr bwMode="auto">
            <a:xfrm>
              <a:off x="3864" y="1800"/>
              <a:ext cx="64" cy="32"/>
            </a:xfrm>
            <a:custGeom>
              <a:avLst/>
              <a:gdLst/>
              <a:ahLst/>
              <a:cxnLst>
                <a:cxn ang="0">
                  <a:pos x="64" y="16"/>
                </a:cxn>
                <a:cxn ang="0">
                  <a:pos x="56" y="32"/>
                </a:cxn>
                <a:cxn ang="0">
                  <a:pos x="0" y="16"/>
                </a:cxn>
                <a:cxn ang="0">
                  <a:pos x="0" y="0"/>
                </a:cxn>
                <a:cxn ang="0">
                  <a:pos x="64" y="16"/>
                </a:cxn>
              </a:cxnLst>
              <a:rect l="0" t="0" r="r" b="b"/>
              <a:pathLst>
                <a:path w="64" h="32">
                  <a:moveTo>
                    <a:pt x="64" y="16"/>
                  </a:moveTo>
                  <a:lnTo>
                    <a:pt x="56" y="32"/>
                  </a:lnTo>
                  <a:lnTo>
                    <a:pt x="0" y="16"/>
                  </a:lnTo>
                  <a:lnTo>
                    <a:pt x="0" y="0"/>
                  </a:lnTo>
                  <a:lnTo>
                    <a:pt x="64" y="16"/>
                  </a:lnTo>
                  <a:close/>
                </a:path>
              </a:pathLst>
            </a:custGeom>
            <a:solidFill>
              <a:srgbClr val="FF22FF"/>
            </a:solidFill>
            <a:ln w="9525">
              <a:noFill/>
              <a:round/>
              <a:headEnd/>
              <a:tailEnd/>
            </a:ln>
          </p:spPr>
          <p:txBody>
            <a:bodyPr/>
            <a:lstStyle/>
            <a:p>
              <a:endParaRPr lang="en-US"/>
            </a:p>
          </p:txBody>
        </p:sp>
        <p:sp>
          <p:nvSpPr>
            <p:cNvPr id="878649" name="Freeform 1081"/>
            <p:cNvSpPr>
              <a:spLocks/>
            </p:cNvSpPr>
            <p:nvPr/>
          </p:nvSpPr>
          <p:spPr bwMode="auto">
            <a:xfrm>
              <a:off x="3768" y="1776"/>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878650" name="Freeform 1082"/>
            <p:cNvSpPr>
              <a:spLocks/>
            </p:cNvSpPr>
            <p:nvPr/>
          </p:nvSpPr>
          <p:spPr bwMode="auto">
            <a:xfrm>
              <a:off x="3680" y="1752"/>
              <a:ext cx="64" cy="32"/>
            </a:xfrm>
            <a:custGeom>
              <a:avLst/>
              <a:gdLst/>
              <a:ahLst/>
              <a:cxnLst>
                <a:cxn ang="0">
                  <a:pos x="64" y="16"/>
                </a:cxn>
                <a:cxn ang="0">
                  <a:pos x="56" y="32"/>
                </a:cxn>
                <a:cxn ang="0">
                  <a:pos x="0" y="16"/>
                </a:cxn>
                <a:cxn ang="0">
                  <a:pos x="0" y="0"/>
                </a:cxn>
                <a:cxn ang="0">
                  <a:pos x="64" y="16"/>
                </a:cxn>
              </a:cxnLst>
              <a:rect l="0" t="0" r="r" b="b"/>
              <a:pathLst>
                <a:path w="64" h="32">
                  <a:moveTo>
                    <a:pt x="64" y="16"/>
                  </a:moveTo>
                  <a:lnTo>
                    <a:pt x="56" y="32"/>
                  </a:lnTo>
                  <a:lnTo>
                    <a:pt x="0" y="16"/>
                  </a:lnTo>
                  <a:lnTo>
                    <a:pt x="0" y="0"/>
                  </a:lnTo>
                  <a:lnTo>
                    <a:pt x="64" y="16"/>
                  </a:lnTo>
                  <a:close/>
                </a:path>
              </a:pathLst>
            </a:custGeom>
            <a:solidFill>
              <a:srgbClr val="FF22FF"/>
            </a:solidFill>
            <a:ln w="9525">
              <a:noFill/>
              <a:round/>
              <a:headEnd/>
              <a:tailEnd/>
            </a:ln>
          </p:spPr>
          <p:txBody>
            <a:bodyPr/>
            <a:lstStyle/>
            <a:p>
              <a:endParaRPr lang="en-US"/>
            </a:p>
          </p:txBody>
        </p:sp>
        <p:sp>
          <p:nvSpPr>
            <p:cNvPr id="878651" name="Freeform 1083"/>
            <p:cNvSpPr>
              <a:spLocks/>
            </p:cNvSpPr>
            <p:nvPr/>
          </p:nvSpPr>
          <p:spPr bwMode="auto">
            <a:xfrm>
              <a:off x="3584" y="1720"/>
              <a:ext cx="64" cy="32"/>
            </a:xfrm>
            <a:custGeom>
              <a:avLst/>
              <a:gdLst/>
              <a:ahLst/>
              <a:cxnLst>
                <a:cxn ang="0">
                  <a:pos x="64" y="16"/>
                </a:cxn>
                <a:cxn ang="0">
                  <a:pos x="56" y="32"/>
                </a:cxn>
                <a:cxn ang="0">
                  <a:pos x="0" y="16"/>
                </a:cxn>
                <a:cxn ang="0">
                  <a:pos x="8" y="0"/>
                </a:cxn>
                <a:cxn ang="0">
                  <a:pos x="64" y="16"/>
                </a:cxn>
              </a:cxnLst>
              <a:rect l="0" t="0" r="r" b="b"/>
              <a:pathLst>
                <a:path w="64" h="32">
                  <a:moveTo>
                    <a:pt x="64" y="16"/>
                  </a:moveTo>
                  <a:lnTo>
                    <a:pt x="56"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878652" name="Freeform 1084"/>
            <p:cNvSpPr>
              <a:spLocks/>
            </p:cNvSpPr>
            <p:nvPr/>
          </p:nvSpPr>
          <p:spPr bwMode="auto">
            <a:xfrm>
              <a:off x="3496" y="1696"/>
              <a:ext cx="56" cy="32"/>
            </a:xfrm>
            <a:custGeom>
              <a:avLst/>
              <a:gdLst/>
              <a:ahLst/>
              <a:cxnLst>
                <a:cxn ang="0">
                  <a:pos x="56" y="16"/>
                </a:cxn>
                <a:cxn ang="0">
                  <a:pos x="56" y="32"/>
                </a:cxn>
                <a:cxn ang="0">
                  <a:pos x="0" y="16"/>
                </a:cxn>
                <a:cxn ang="0">
                  <a:pos x="0" y="0"/>
                </a:cxn>
                <a:cxn ang="0">
                  <a:pos x="56" y="16"/>
                </a:cxn>
              </a:cxnLst>
              <a:rect l="0" t="0" r="r" b="b"/>
              <a:pathLst>
                <a:path w="56" h="32">
                  <a:moveTo>
                    <a:pt x="56" y="16"/>
                  </a:moveTo>
                  <a:lnTo>
                    <a:pt x="56" y="32"/>
                  </a:lnTo>
                  <a:lnTo>
                    <a:pt x="0" y="16"/>
                  </a:lnTo>
                  <a:lnTo>
                    <a:pt x="0" y="0"/>
                  </a:lnTo>
                  <a:lnTo>
                    <a:pt x="56" y="16"/>
                  </a:lnTo>
                  <a:close/>
                </a:path>
              </a:pathLst>
            </a:custGeom>
            <a:solidFill>
              <a:srgbClr val="FF22FF"/>
            </a:solidFill>
            <a:ln w="9525">
              <a:noFill/>
              <a:round/>
              <a:headEnd/>
              <a:tailEnd/>
            </a:ln>
          </p:spPr>
          <p:txBody>
            <a:bodyPr/>
            <a:lstStyle/>
            <a:p>
              <a:endParaRPr lang="en-US"/>
            </a:p>
          </p:txBody>
        </p:sp>
        <p:sp>
          <p:nvSpPr>
            <p:cNvPr id="878653" name="Freeform 1085"/>
            <p:cNvSpPr>
              <a:spLocks/>
            </p:cNvSpPr>
            <p:nvPr/>
          </p:nvSpPr>
          <p:spPr bwMode="auto">
            <a:xfrm>
              <a:off x="3400" y="1672"/>
              <a:ext cx="64" cy="32"/>
            </a:xfrm>
            <a:custGeom>
              <a:avLst/>
              <a:gdLst/>
              <a:ahLst/>
              <a:cxnLst>
                <a:cxn ang="0">
                  <a:pos x="64" y="16"/>
                </a:cxn>
                <a:cxn ang="0">
                  <a:pos x="56" y="32"/>
                </a:cxn>
                <a:cxn ang="0">
                  <a:pos x="0" y="16"/>
                </a:cxn>
                <a:cxn ang="0">
                  <a:pos x="8" y="0"/>
                </a:cxn>
                <a:cxn ang="0">
                  <a:pos x="64" y="16"/>
                </a:cxn>
              </a:cxnLst>
              <a:rect l="0" t="0" r="r" b="b"/>
              <a:pathLst>
                <a:path w="64" h="32">
                  <a:moveTo>
                    <a:pt x="64" y="16"/>
                  </a:moveTo>
                  <a:lnTo>
                    <a:pt x="56"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878654" name="Freeform 1086"/>
            <p:cNvSpPr>
              <a:spLocks/>
            </p:cNvSpPr>
            <p:nvPr/>
          </p:nvSpPr>
          <p:spPr bwMode="auto">
            <a:xfrm>
              <a:off x="3312" y="1648"/>
              <a:ext cx="56" cy="32"/>
            </a:xfrm>
            <a:custGeom>
              <a:avLst/>
              <a:gdLst/>
              <a:ahLst/>
              <a:cxnLst>
                <a:cxn ang="0">
                  <a:pos x="56" y="16"/>
                </a:cxn>
                <a:cxn ang="0">
                  <a:pos x="56" y="32"/>
                </a:cxn>
                <a:cxn ang="0">
                  <a:pos x="0" y="16"/>
                </a:cxn>
                <a:cxn ang="0">
                  <a:pos x="0" y="0"/>
                </a:cxn>
                <a:cxn ang="0">
                  <a:pos x="56" y="16"/>
                </a:cxn>
              </a:cxnLst>
              <a:rect l="0" t="0" r="r" b="b"/>
              <a:pathLst>
                <a:path w="56" h="32">
                  <a:moveTo>
                    <a:pt x="56" y="16"/>
                  </a:moveTo>
                  <a:lnTo>
                    <a:pt x="56" y="32"/>
                  </a:lnTo>
                  <a:lnTo>
                    <a:pt x="0" y="16"/>
                  </a:lnTo>
                  <a:lnTo>
                    <a:pt x="0" y="0"/>
                  </a:lnTo>
                  <a:lnTo>
                    <a:pt x="56" y="16"/>
                  </a:lnTo>
                  <a:close/>
                </a:path>
              </a:pathLst>
            </a:custGeom>
            <a:solidFill>
              <a:srgbClr val="FF22FF"/>
            </a:solidFill>
            <a:ln w="9525">
              <a:noFill/>
              <a:round/>
              <a:headEnd/>
              <a:tailEnd/>
            </a:ln>
          </p:spPr>
          <p:txBody>
            <a:bodyPr/>
            <a:lstStyle/>
            <a:p>
              <a:endParaRPr lang="en-US"/>
            </a:p>
          </p:txBody>
        </p:sp>
        <p:sp>
          <p:nvSpPr>
            <p:cNvPr id="878655" name="Freeform 1087"/>
            <p:cNvSpPr>
              <a:spLocks/>
            </p:cNvSpPr>
            <p:nvPr/>
          </p:nvSpPr>
          <p:spPr bwMode="auto">
            <a:xfrm>
              <a:off x="3216" y="1616"/>
              <a:ext cx="64" cy="32"/>
            </a:xfrm>
            <a:custGeom>
              <a:avLst/>
              <a:gdLst/>
              <a:ahLst/>
              <a:cxnLst>
                <a:cxn ang="0">
                  <a:pos x="64" y="24"/>
                </a:cxn>
                <a:cxn ang="0">
                  <a:pos x="56" y="32"/>
                </a:cxn>
                <a:cxn ang="0">
                  <a:pos x="0" y="16"/>
                </a:cxn>
                <a:cxn ang="0">
                  <a:pos x="8" y="0"/>
                </a:cxn>
                <a:cxn ang="0">
                  <a:pos x="64" y="24"/>
                </a:cxn>
              </a:cxnLst>
              <a:rect l="0" t="0" r="r" b="b"/>
              <a:pathLst>
                <a:path w="64" h="32">
                  <a:moveTo>
                    <a:pt x="64" y="24"/>
                  </a:moveTo>
                  <a:lnTo>
                    <a:pt x="56" y="32"/>
                  </a:lnTo>
                  <a:lnTo>
                    <a:pt x="0" y="16"/>
                  </a:lnTo>
                  <a:lnTo>
                    <a:pt x="8" y="0"/>
                  </a:lnTo>
                  <a:lnTo>
                    <a:pt x="64" y="24"/>
                  </a:lnTo>
                  <a:close/>
                </a:path>
              </a:pathLst>
            </a:custGeom>
            <a:solidFill>
              <a:srgbClr val="FF22FF"/>
            </a:solidFill>
            <a:ln w="9525">
              <a:noFill/>
              <a:round/>
              <a:headEnd/>
              <a:tailEnd/>
            </a:ln>
          </p:spPr>
          <p:txBody>
            <a:bodyPr/>
            <a:lstStyle/>
            <a:p>
              <a:endParaRPr lang="en-US"/>
            </a:p>
          </p:txBody>
        </p:sp>
        <p:sp>
          <p:nvSpPr>
            <p:cNvPr id="878656" name="Freeform 1088"/>
            <p:cNvSpPr>
              <a:spLocks/>
            </p:cNvSpPr>
            <p:nvPr/>
          </p:nvSpPr>
          <p:spPr bwMode="auto">
            <a:xfrm>
              <a:off x="3120" y="1592"/>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878657" name="Freeform 1089"/>
            <p:cNvSpPr>
              <a:spLocks/>
            </p:cNvSpPr>
            <p:nvPr/>
          </p:nvSpPr>
          <p:spPr bwMode="auto">
            <a:xfrm>
              <a:off x="3032" y="1568"/>
              <a:ext cx="64" cy="32"/>
            </a:xfrm>
            <a:custGeom>
              <a:avLst/>
              <a:gdLst/>
              <a:ahLst/>
              <a:cxnLst>
                <a:cxn ang="0">
                  <a:pos x="64" y="16"/>
                </a:cxn>
                <a:cxn ang="0">
                  <a:pos x="56" y="32"/>
                </a:cxn>
                <a:cxn ang="0">
                  <a:pos x="0" y="16"/>
                </a:cxn>
                <a:cxn ang="0">
                  <a:pos x="0" y="0"/>
                </a:cxn>
                <a:cxn ang="0">
                  <a:pos x="64" y="16"/>
                </a:cxn>
              </a:cxnLst>
              <a:rect l="0" t="0" r="r" b="b"/>
              <a:pathLst>
                <a:path w="64" h="32">
                  <a:moveTo>
                    <a:pt x="64" y="16"/>
                  </a:moveTo>
                  <a:lnTo>
                    <a:pt x="56" y="32"/>
                  </a:lnTo>
                  <a:lnTo>
                    <a:pt x="0" y="16"/>
                  </a:lnTo>
                  <a:lnTo>
                    <a:pt x="0" y="0"/>
                  </a:lnTo>
                  <a:lnTo>
                    <a:pt x="64" y="16"/>
                  </a:lnTo>
                  <a:close/>
                </a:path>
              </a:pathLst>
            </a:custGeom>
            <a:solidFill>
              <a:srgbClr val="FF22FF"/>
            </a:solidFill>
            <a:ln w="9525">
              <a:noFill/>
              <a:round/>
              <a:headEnd/>
              <a:tailEnd/>
            </a:ln>
          </p:spPr>
          <p:txBody>
            <a:bodyPr/>
            <a:lstStyle/>
            <a:p>
              <a:endParaRPr lang="en-US"/>
            </a:p>
          </p:txBody>
        </p:sp>
        <p:sp>
          <p:nvSpPr>
            <p:cNvPr id="878658" name="Freeform 1090"/>
            <p:cNvSpPr>
              <a:spLocks/>
            </p:cNvSpPr>
            <p:nvPr/>
          </p:nvSpPr>
          <p:spPr bwMode="auto">
            <a:xfrm>
              <a:off x="2936" y="1544"/>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878659" name="Freeform 1091"/>
            <p:cNvSpPr>
              <a:spLocks/>
            </p:cNvSpPr>
            <p:nvPr/>
          </p:nvSpPr>
          <p:spPr bwMode="auto">
            <a:xfrm>
              <a:off x="2848" y="1520"/>
              <a:ext cx="64" cy="32"/>
            </a:xfrm>
            <a:custGeom>
              <a:avLst/>
              <a:gdLst/>
              <a:ahLst/>
              <a:cxnLst>
                <a:cxn ang="0">
                  <a:pos x="64" y="16"/>
                </a:cxn>
                <a:cxn ang="0">
                  <a:pos x="56" y="32"/>
                </a:cxn>
                <a:cxn ang="0">
                  <a:pos x="0" y="16"/>
                </a:cxn>
                <a:cxn ang="0">
                  <a:pos x="0" y="0"/>
                </a:cxn>
                <a:cxn ang="0">
                  <a:pos x="64" y="16"/>
                </a:cxn>
              </a:cxnLst>
              <a:rect l="0" t="0" r="r" b="b"/>
              <a:pathLst>
                <a:path w="64" h="32">
                  <a:moveTo>
                    <a:pt x="64" y="16"/>
                  </a:moveTo>
                  <a:lnTo>
                    <a:pt x="56" y="32"/>
                  </a:lnTo>
                  <a:lnTo>
                    <a:pt x="0" y="16"/>
                  </a:lnTo>
                  <a:lnTo>
                    <a:pt x="0" y="0"/>
                  </a:lnTo>
                  <a:lnTo>
                    <a:pt x="64" y="16"/>
                  </a:lnTo>
                  <a:close/>
                </a:path>
              </a:pathLst>
            </a:custGeom>
            <a:solidFill>
              <a:srgbClr val="FF22FF"/>
            </a:solidFill>
            <a:ln w="9525">
              <a:noFill/>
              <a:round/>
              <a:headEnd/>
              <a:tailEnd/>
            </a:ln>
          </p:spPr>
          <p:txBody>
            <a:bodyPr/>
            <a:lstStyle/>
            <a:p>
              <a:endParaRPr lang="en-US"/>
            </a:p>
          </p:txBody>
        </p:sp>
        <p:sp>
          <p:nvSpPr>
            <p:cNvPr id="878660" name="Freeform 1092"/>
            <p:cNvSpPr>
              <a:spLocks/>
            </p:cNvSpPr>
            <p:nvPr/>
          </p:nvSpPr>
          <p:spPr bwMode="auto">
            <a:xfrm>
              <a:off x="2752" y="1488"/>
              <a:ext cx="64" cy="32"/>
            </a:xfrm>
            <a:custGeom>
              <a:avLst/>
              <a:gdLst/>
              <a:ahLst/>
              <a:cxnLst>
                <a:cxn ang="0">
                  <a:pos x="64" y="16"/>
                </a:cxn>
                <a:cxn ang="0">
                  <a:pos x="56" y="32"/>
                </a:cxn>
                <a:cxn ang="0">
                  <a:pos x="0" y="16"/>
                </a:cxn>
                <a:cxn ang="0">
                  <a:pos x="8" y="0"/>
                </a:cxn>
                <a:cxn ang="0">
                  <a:pos x="64" y="16"/>
                </a:cxn>
              </a:cxnLst>
              <a:rect l="0" t="0" r="r" b="b"/>
              <a:pathLst>
                <a:path w="64" h="32">
                  <a:moveTo>
                    <a:pt x="64" y="16"/>
                  </a:moveTo>
                  <a:lnTo>
                    <a:pt x="56"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878661" name="Freeform 1093"/>
            <p:cNvSpPr>
              <a:spLocks/>
            </p:cNvSpPr>
            <p:nvPr/>
          </p:nvSpPr>
          <p:spPr bwMode="auto">
            <a:xfrm>
              <a:off x="2664" y="1464"/>
              <a:ext cx="56" cy="32"/>
            </a:xfrm>
            <a:custGeom>
              <a:avLst/>
              <a:gdLst/>
              <a:ahLst/>
              <a:cxnLst>
                <a:cxn ang="0">
                  <a:pos x="56" y="16"/>
                </a:cxn>
                <a:cxn ang="0">
                  <a:pos x="56" y="32"/>
                </a:cxn>
                <a:cxn ang="0">
                  <a:pos x="0" y="16"/>
                </a:cxn>
                <a:cxn ang="0">
                  <a:pos x="0" y="0"/>
                </a:cxn>
                <a:cxn ang="0">
                  <a:pos x="56" y="16"/>
                </a:cxn>
              </a:cxnLst>
              <a:rect l="0" t="0" r="r" b="b"/>
              <a:pathLst>
                <a:path w="56" h="32">
                  <a:moveTo>
                    <a:pt x="56" y="16"/>
                  </a:moveTo>
                  <a:lnTo>
                    <a:pt x="56" y="32"/>
                  </a:lnTo>
                  <a:lnTo>
                    <a:pt x="0" y="16"/>
                  </a:lnTo>
                  <a:lnTo>
                    <a:pt x="0" y="0"/>
                  </a:lnTo>
                  <a:lnTo>
                    <a:pt x="56" y="16"/>
                  </a:lnTo>
                  <a:close/>
                </a:path>
              </a:pathLst>
            </a:custGeom>
            <a:solidFill>
              <a:srgbClr val="FF22FF"/>
            </a:solidFill>
            <a:ln w="9525">
              <a:noFill/>
              <a:round/>
              <a:headEnd/>
              <a:tailEnd/>
            </a:ln>
          </p:spPr>
          <p:txBody>
            <a:bodyPr/>
            <a:lstStyle/>
            <a:p>
              <a:endParaRPr lang="en-US"/>
            </a:p>
          </p:txBody>
        </p:sp>
        <p:sp>
          <p:nvSpPr>
            <p:cNvPr id="878662" name="Freeform 1094"/>
            <p:cNvSpPr>
              <a:spLocks/>
            </p:cNvSpPr>
            <p:nvPr/>
          </p:nvSpPr>
          <p:spPr bwMode="auto">
            <a:xfrm>
              <a:off x="2568" y="1440"/>
              <a:ext cx="64" cy="32"/>
            </a:xfrm>
            <a:custGeom>
              <a:avLst/>
              <a:gdLst/>
              <a:ahLst/>
              <a:cxnLst>
                <a:cxn ang="0">
                  <a:pos x="64" y="16"/>
                </a:cxn>
                <a:cxn ang="0">
                  <a:pos x="56" y="32"/>
                </a:cxn>
                <a:cxn ang="0">
                  <a:pos x="0" y="16"/>
                </a:cxn>
                <a:cxn ang="0">
                  <a:pos x="8" y="0"/>
                </a:cxn>
                <a:cxn ang="0">
                  <a:pos x="64" y="16"/>
                </a:cxn>
              </a:cxnLst>
              <a:rect l="0" t="0" r="r" b="b"/>
              <a:pathLst>
                <a:path w="64" h="32">
                  <a:moveTo>
                    <a:pt x="64" y="16"/>
                  </a:moveTo>
                  <a:lnTo>
                    <a:pt x="56"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878663" name="Freeform 1095"/>
            <p:cNvSpPr>
              <a:spLocks/>
            </p:cNvSpPr>
            <p:nvPr/>
          </p:nvSpPr>
          <p:spPr bwMode="auto">
            <a:xfrm>
              <a:off x="2480" y="1416"/>
              <a:ext cx="56" cy="32"/>
            </a:xfrm>
            <a:custGeom>
              <a:avLst/>
              <a:gdLst/>
              <a:ahLst/>
              <a:cxnLst>
                <a:cxn ang="0">
                  <a:pos x="56" y="16"/>
                </a:cxn>
                <a:cxn ang="0">
                  <a:pos x="56" y="32"/>
                </a:cxn>
                <a:cxn ang="0">
                  <a:pos x="0" y="16"/>
                </a:cxn>
                <a:cxn ang="0">
                  <a:pos x="0" y="0"/>
                </a:cxn>
                <a:cxn ang="0">
                  <a:pos x="56" y="16"/>
                </a:cxn>
              </a:cxnLst>
              <a:rect l="0" t="0" r="r" b="b"/>
              <a:pathLst>
                <a:path w="56" h="32">
                  <a:moveTo>
                    <a:pt x="56" y="16"/>
                  </a:moveTo>
                  <a:lnTo>
                    <a:pt x="56" y="32"/>
                  </a:lnTo>
                  <a:lnTo>
                    <a:pt x="0" y="16"/>
                  </a:lnTo>
                  <a:lnTo>
                    <a:pt x="0" y="0"/>
                  </a:lnTo>
                  <a:lnTo>
                    <a:pt x="56" y="16"/>
                  </a:lnTo>
                  <a:close/>
                </a:path>
              </a:pathLst>
            </a:custGeom>
            <a:solidFill>
              <a:srgbClr val="FF22FF"/>
            </a:solidFill>
            <a:ln w="9525">
              <a:noFill/>
              <a:round/>
              <a:headEnd/>
              <a:tailEnd/>
            </a:ln>
          </p:spPr>
          <p:txBody>
            <a:bodyPr/>
            <a:lstStyle/>
            <a:p>
              <a:endParaRPr lang="en-US"/>
            </a:p>
          </p:txBody>
        </p:sp>
        <p:sp>
          <p:nvSpPr>
            <p:cNvPr id="878664" name="Freeform 1096"/>
            <p:cNvSpPr>
              <a:spLocks/>
            </p:cNvSpPr>
            <p:nvPr/>
          </p:nvSpPr>
          <p:spPr bwMode="auto">
            <a:xfrm>
              <a:off x="2384" y="1384"/>
              <a:ext cx="64" cy="32"/>
            </a:xfrm>
            <a:custGeom>
              <a:avLst/>
              <a:gdLst/>
              <a:ahLst/>
              <a:cxnLst>
                <a:cxn ang="0">
                  <a:pos x="64" y="24"/>
                </a:cxn>
                <a:cxn ang="0">
                  <a:pos x="56" y="32"/>
                </a:cxn>
                <a:cxn ang="0">
                  <a:pos x="0" y="16"/>
                </a:cxn>
                <a:cxn ang="0">
                  <a:pos x="8" y="0"/>
                </a:cxn>
                <a:cxn ang="0">
                  <a:pos x="64" y="24"/>
                </a:cxn>
              </a:cxnLst>
              <a:rect l="0" t="0" r="r" b="b"/>
              <a:pathLst>
                <a:path w="64" h="32">
                  <a:moveTo>
                    <a:pt x="64" y="24"/>
                  </a:moveTo>
                  <a:lnTo>
                    <a:pt x="56" y="32"/>
                  </a:lnTo>
                  <a:lnTo>
                    <a:pt x="0" y="16"/>
                  </a:lnTo>
                  <a:lnTo>
                    <a:pt x="8" y="0"/>
                  </a:lnTo>
                  <a:lnTo>
                    <a:pt x="64" y="24"/>
                  </a:lnTo>
                  <a:close/>
                </a:path>
              </a:pathLst>
            </a:custGeom>
            <a:solidFill>
              <a:srgbClr val="FF22FF"/>
            </a:solidFill>
            <a:ln w="9525">
              <a:noFill/>
              <a:round/>
              <a:headEnd/>
              <a:tailEnd/>
            </a:ln>
          </p:spPr>
          <p:txBody>
            <a:bodyPr/>
            <a:lstStyle/>
            <a:p>
              <a:endParaRPr lang="en-US"/>
            </a:p>
          </p:txBody>
        </p:sp>
        <p:sp>
          <p:nvSpPr>
            <p:cNvPr id="878665" name="Freeform 1097"/>
            <p:cNvSpPr>
              <a:spLocks/>
            </p:cNvSpPr>
            <p:nvPr/>
          </p:nvSpPr>
          <p:spPr bwMode="auto">
            <a:xfrm>
              <a:off x="2288" y="1360"/>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878666" name="Freeform 1098"/>
            <p:cNvSpPr>
              <a:spLocks/>
            </p:cNvSpPr>
            <p:nvPr/>
          </p:nvSpPr>
          <p:spPr bwMode="auto">
            <a:xfrm>
              <a:off x="2200" y="1336"/>
              <a:ext cx="64" cy="32"/>
            </a:xfrm>
            <a:custGeom>
              <a:avLst/>
              <a:gdLst/>
              <a:ahLst/>
              <a:cxnLst>
                <a:cxn ang="0">
                  <a:pos x="64" y="16"/>
                </a:cxn>
                <a:cxn ang="0">
                  <a:pos x="56" y="32"/>
                </a:cxn>
                <a:cxn ang="0">
                  <a:pos x="0" y="16"/>
                </a:cxn>
                <a:cxn ang="0">
                  <a:pos x="0" y="0"/>
                </a:cxn>
                <a:cxn ang="0">
                  <a:pos x="64" y="16"/>
                </a:cxn>
              </a:cxnLst>
              <a:rect l="0" t="0" r="r" b="b"/>
              <a:pathLst>
                <a:path w="64" h="32">
                  <a:moveTo>
                    <a:pt x="64" y="16"/>
                  </a:moveTo>
                  <a:lnTo>
                    <a:pt x="56" y="32"/>
                  </a:lnTo>
                  <a:lnTo>
                    <a:pt x="0" y="16"/>
                  </a:lnTo>
                  <a:lnTo>
                    <a:pt x="0" y="0"/>
                  </a:lnTo>
                  <a:lnTo>
                    <a:pt x="64" y="16"/>
                  </a:lnTo>
                  <a:close/>
                </a:path>
              </a:pathLst>
            </a:custGeom>
            <a:solidFill>
              <a:srgbClr val="FF22FF"/>
            </a:solidFill>
            <a:ln w="9525">
              <a:noFill/>
              <a:round/>
              <a:headEnd/>
              <a:tailEnd/>
            </a:ln>
          </p:spPr>
          <p:txBody>
            <a:bodyPr/>
            <a:lstStyle/>
            <a:p>
              <a:endParaRPr lang="en-US"/>
            </a:p>
          </p:txBody>
        </p:sp>
        <p:sp>
          <p:nvSpPr>
            <p:cNvPr id="878667" name="Freeform 1099"/>
            <p:cNvSpPr>
              <a:spLocks/>
            </p:cNvSpPr>
            <p:nvPr/>
          </p:nvSpPr>
          <p:spPr bwMode="auto">
            <a:xfrm>
              <a:off x="2104" y="1312"/>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878668" name="Freeform 1100"/>
            <p:cNvSpPr>
              <a:spLocks/>
            </p:cNvSpPr>
            <p:nvPr/>
          </p:nvSpPr>
          <p:spPr bwMode="auto">
            <a:xfrm>
              <a:off x="2016" y="1288"/>
              <a:ext cx="64" cy="32"/>
            </a:xfrm>
            <a:custGeom>
              <a:avLst/>
              <a:gdLst/>
              <a:ahLst/>
              <a:cxnLst>
                <a:cxn ang="0">
                  <a:pos x="64" y="16"/>
                </a:cxn>
                <a:cxn ang="0">
                  <a:pos x="56" y="32"/>
                </a:cxn>
                <a:cxn ang="0">
                  <a:pos x="0" y="16"/>
                </a:cxn>
                <a:cxn ang="0">
                  <a:pos x="0" y="0"/>
                </a:cxn>
                <a:cxn ang="0">
                  <a:pos x="64" y="16"/>
                </a:cxn>
              </a:cxnLst>
              <a:rect l="0" t="0" r="r" b="b"/>
              <a:pathLst>
                <a:path w="64" h="32">
                  <a:moveTo>
                    <a:pt x="64" y="16"/>
                  </a:moveTo>
                  <a:lnTo>
                    <a:pt x="56" y="32"/>
                  </a:lnTo>
                  <a:lnTo>
                    <a:pt x="0" y="16"/>
                  </a:lnTo>
                  <a:lnTo>
                    <a:pt x="0" y="0"/>
                  </a:lnTo>
                  <a:lnTo>
                    <a:pt x="64" y="16"/>
                  </a:lnTo>
                  <a:close/>
                </a:path>
              </a:pathLst>
            </a:custGeom>
            <a:solidFill>
              <a:srgbClr val="FF22FF"/>
            </a:solidFill>
            <a:ln w="9525">
              <a:noFill/>
              <a:round/>
              <a:headEnd/>
              <a:tailEnd/>
            </a:ln>
          </p:spPr>
          <p:txBody>
            <a:bodyPr/>
            <a:lstStyle/>
            <a:p>
              <a:endParaRPr lang="en-US"/>
            </a:p>
          </p:txBody>
        </p:sp>
        <p:sp>
          <p:nvSpPr>
            <p:cNvPr id="878669" name="Freeform 1101"/>
            <p:cNvSpPr>
              <a:spLocks/>
            </p:cNvSpPr>
            <p:nvPr/>
          </p:nvSpPr>
          <p:spPr bwMode="auto">
            <a:xfrm>
              <a:off x="1920" y="1256"/>
              <a:ext cx="64" cy="32"/>
            </a:xfrm>
            <a:custGeom>
              <a:avLst/>
              <a:gdLst/>
              <a:ahLst/>
              <a:cxnLst>
                <a:cxn ang="0">
                  <a:pos x="64" y="16"/>
                </a:cxn>
                <a:cxn ang="0">
                  <a:pos x="56" y="32"/>
                </a:cxn>
                <a:cxn ang="0">
                  <a:pos x="0" y="16"/>
                </a:cxn>
                <a:cxn ang="0">
                  <a:pos x="8" y="0"/>
                </a:cxn>
                <a:cxn ang="0">
                  <a:pos x="64" y="16"/>
                </a:cxn>
              </a:cxnLst>
              <a:rect l="0" t="0" r="r" b="b"/>
              <a:pathLst>
                <a:path w="64" h="32">
                  <a:moveTo>
                    <a:pt x="64" y="16"/>
                  </a:moveTo>
                  <a:lnTo>
                    <a:pt x="56"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878670" name="Freeform 1102"/>
            <p:cNvSpPr>
              <a:spLocks/>
            </p:cNvSpPr>
            <p:nvPr/>
          </p:nvSpPr>
          <p:spPr bwMode="auto">
            <a:xfrm>
              <a:off x="1832" y="1232"/>
              <a:ext cx="56" cy="32"/>
            </a:xfrm>
            <a:custGeom>
              <a:avLst/>
              <a:gdLst/>
              <a:ahLst/>
              <a:cxnLst>
                <a:cxn ang="0">
                  <a:pos x="56" y="16"/>
                </a:cxn>
                <a:cxn ang="0">
                  <a:pos x="56" y="32"/>
                </a:cxn>
                <a:cxn ang="0">
                  <a:pos x="0" y="16"/>
                </a:cxn>
                <a:cxn ang="0">
                  <a:pos x="0" y="0"/>
                </a:cxn>
                <a:cxn ang="0">
                  <a:pos x="56" y="16"/>
                </a:cxn>
              </a:cxnLst>
              <a:rect l="0" t="0" r="r" b="b"/>
              <a:pathLst>
                <a:path w="56" h="32">
                  <a:moveTo>
                    <a:pt x="56" y="16"/>
                  </a:moveTo>
                  <a:lnTo>
                    <a:pt x="56" y="32"/>
                  </a:lnTo>
                  <a:lnTo>
                    <a:pt x="0" y="16"/>
                  </a:lnTo>
                  <a:lnTo>
                    <a:pt x="0" y="0"/>
                  </a:lnTo>
                  <a:lnTo>
                    <a:pt x="56" y="16"/>
                  </a:lnTo>
                  <a:close/>
                </a:path>
              </a:pathLst>
            </a:custGeom>
            <a:solidFill>
              <a:srgbClr val="FF22FF"/>
            </a:solidFill>
            <a:ln w="9525">
              <a:noFill/>
              <a:round/>
              <a:headEnd/>
              <a:tailEnd/>
            </a:ln>
          </p:spPr>
          <p:txBody>
            <a:bodyPr/>
            <a:lstStyle/>
            <a:p>
              <a:endParaRPr lang="en-US"/>
            </a:p>
          </p:txBody>
        </p:sp>
        <p:sp>
          <p:nvSpPr>
            <p:cNvPr id="878671" name="Freeform 1103"/>
            <p:cNvSpPr>
              <a:spLocks/>
            </p:cNvSpPr>
            <p:nvPr/>
          </p:nvSpPr>
          <p:spPr bwMode="auto">
            <a:xfrm>
              <a:off x="1736" y="1208"/>
              <a:ext cx="64" cy="32"/>
            </a:xfrm>
            <a:custGeom>
              <a:avLst/>
              <a:gdLst/>
              <a:ahLst/>
              <a:cxnLst>
                <a:cxn ang="0">
                  <a:pos x="64" y="16"/>
                </a:cxn>
                <a:cxn ang="0">
                  <a:pos x="56" y="32"/>
                </a:cxn>
                <a:cxn ang="0">
                  <a:pos x="0" y="16"/>
                </a:cxn>
                <a:cxn ang="0">
                  <a:pos x="8" y="0"/>
                </a:cxn>
                <a:cxn ang="0">
                  <a:pos x="64" y="16"/>
                </a:cxn>
              </a:cxnLst>
              <a:rect l="0" t="0" r="r" b="b"/>
              <a:pathLst>
                <a:path w="64" h="32">
                  <a:moveTo>
                    <a:pt x="64" y="16"/>
                  </a:moveTo>
                  <a:lnTo>
                    <a:pt x="56"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878672" name="Freeform 1104"/>
            <p:cNvSpPr>
              <a:spLocks/>
            </p:cNvSpPr>
            <p:nvPr/>
          </p:nvSpPr>
          <p:spPr bwMode="auto">
            <a:xfrm>
              <a:off x="1648" y="1184"/>
              <a:ext cx="56" cy="32"/>
            </a:xfrm>
            <a:custGeom>
              <a:avLst/>
              <a:gdLst/>
              <a:ahLst/>
              <a:cxnLst>
                <a:cxn ang="0">
                  <a:pos x="56" y="16"/>
                </a:cxn>
                <a:cxn ang="0">
                  <a:pos x="56" y="32"/>
                </a:cxn>
                <a:cxn ang="0">
                  <a:pos x="0" y="16"/>
                </a:cxn>
                <a:cxn ang="0">
                  <a:pos x="0" y="0"/>
                </a:cxn>
                <a:cxn ang="0">
                  <a:pos x="56" y="16"/>
                </a:cxn>
              </a:cxnLst>
              <a:rect l="0" t="0" r="r" b="b"/>
              <a:pathLst>
                <a:path w="56" h="32">
                  <a:moveTo>
                    <a:pt x="56" y="16"/>
                  </a:moveTo>
                  <a:lnTo>
                    <a:pt x="56" y="32"/>
                  </a:lnTo>
                  <a:lnTo>
                    <a:pt x="0" y="16"/>
                  </a:lnTo>
                  <a:lnTo>
                    <a:pt x="0" y="0"/>
                  </a:lnTo>
                  <a:lnTo>
                    <a:pt x="56" y="16"/>
                  </a:lnTo>
                  <a:close/>
                </a:path>
              </a:pathLst>
            </a:custGeom>
            <a:solidFill>
              <a:srgbClr val="FF22FF"/>
            </a:solidFill>
            <a:ln w="9525">
              <a:noFill/>
              <a:round/>
              <a:headEnd/>
              <a:tailEnd/>
            </a:ln>
          </p:spPr>
          <p:txBody>
            <a:bodyPr/>
            <a:lstStyle/>
            <a:p>
              <a:endParaRPr lang="en-US"/>
            </a:p>
          </p:txBody>
        </p:sp>
        <p:sp>
          <p:nvSpPr>
            <p:cNvPr id="878673" name="Freeform 1105"/>
            <p:cNvSpPr>
              <a:spLocks/>
            </p:cNvSpPr>
            <p:nvPr/>
          </p:nvSpPr>
          <p:spPr bwMode="auto">
            <a:xfrm>
              <a:off x="1552" y="1152"/>
              <a:ext cx="64" cy="32"/>
            </a:xfrm>
            <a:custGeom>
              <a:avLst/>
              <a:gdLst/>
              <a:ahLst/>
              <a:cxnLst>
                <a:cxn ang="0">
                  <a:pos x="64" y="24"/>
                </a:cxn>
                <a:cxn ang="0">
                  <a:pos x="56" y="32"/>
                </a:cxn>
                <a:cxn ang="0">
                  <a:pos x="0" y="16"/>
                </a:cxn>
                <a:cxn ang="0">
                  <a:pos x="0" y="0"/>
                </a:cxn>
                <a:cxn ang="0">
                  <a:pos x="64" y="24"/>
                </a:cxn>
              </a:cxnLst>
              <a:rect l="0" t="0" r="r" b="b"/>
              <a:pathLst>
                <a:path w="64" h="32">
                  <a:moveTo>
                    <a:pt x="64" y="24"/>
                  </a:moveTo>
                  <a:lnTo>
                    <a:pt x="56" y="32"/>
                  </a:lnTo>
                  <a:lnTo>
                    <a:pt x="0" y="16"/>
                  </a:lnTo>
                  <a:lnTo>
                    <a:pt x="0" y="0"/>
                  </a:lnTo>
                  <a:lnTo>
                    <a:pt x="64" y="24"/>
                  </a:lnTo>
                  <a:close/>
                </a:path>
              </a:pathLst>
            </a:custGeom>
            <a:solidFill>
              <a:srgbClr val="FF22FF"/>
            </a:solidFill>
            <a:ln w="9525">
              <a:noFill/>
              <a:round/>
              <a:headEnd/>
              <a:tailEnd/>
            </a:ln>
          </p:spPr>
          <p:txBody>
            <a:bodyPr/>
            <a:lstStyle/>
            <a:p>
              <a:endParaRPr lang="en-US"/>
            </a:p>
          </p:txBody>
        </p:sp>
        <p:sp>
          <p:nvSpPr>
            <p:cNvPr id="878674" name="Freeform 1106"/>
            <p:cNvSpPr>
              <a:spLocks/>
            </p:cNvSpPr>
            <p:nvPr/>
          </p:nvSpPr>
          <p:spPr bwMode="auto">
            <a:xfrm>
              <a:off x="1456" y="1128"/>
              <a:ext cx="64" cy="32"/>
            </a:xfrm>
            <a:custGeom>
              <a:avLst/>
              <a:gdLst/>
              <a:ahLst/>
              <a:cxnLst>
                <a:cxn ang="0">
                  <a:pos x="64" y="16"/>
                </a:cxn>
                <a:cxn ang="0">
                  <a:pos x="64" y="32"/>
                </a:cxn>
                <a:cxn ang="0">
                  <a:pos x="0" y="16"/>
                </a:cxn>
                <a:cxn ang="0">
                  <a:pos x="8" y="0"/>
                </a:cxn>
                <a:cxn ang="0">
                  <a:pos x="64" y="16"/>
                </a:cxn>
              </a:cxnLst>
              <a:rect l="0" t="0" r="r" b="b"/>
              <a:pathLst>
                <a:path w="64" h="32">
                  <a:moveTo>
                    <a:pt x="64" y="16"/>
                  </a:moveTo>
                  <a:lnTo>
                    <a:pt x="64" y="32"/>
                  </a:lnTo>
                  <a:lnTo>
                    <a:pt x="0" y="16"/>
                  </a:lnTo>
                  <a:lnTo>
                    <a:pt x="8" y="0"/>
                  </a:lnTo>
                  <a:lnTo>
                    <a:pt x="64" y="16"/>
                  </a:lnTo>
                  <a:close/>
                </a:path>
              </a:pathLst>
            </a:custGeom>
            <a:solidFill>
              <a:srgbClr val="FF22FF"/>
            </a:solidFill>
            <a:ln w="9525">
              <a:noFill/>
              <a:round/>
              <a:headEnd/>
              <a:tailEnd/>
            </a:ln>
          </p:spPr>
          <p:txBody>
            <a:bodyPr/>
            <a:lstStyle/>
            <a:p>
              <a:endParaRPr lang="en-US"/>
            </a:p>
          </p:txBody>
        </p:sp>
        <p:sp>
          <p:nvSpPr>
            <p:cNvPr id="878675" name="Freeform 1107"/>
            <p:cNvSpPr>
              <a:spLocks/>
            </p:cNvSpPr>
            <p:nvPr/>
          </p:nvSpPr>
          <p:spPr bwMode="auto">
            <a:xfrm>
              <a:off x="3536" y="1104"/>
              <a:ext cx="968" cy="240"/>
            </a:xfrm>
            <a:custGeom>
              <a:avLst/>
              <a:gdLst/>
              <a:ahLst/>
              <a:cxnLst>
                <a:cxn ang="0">
                  <a:pos x="0" y="16"/>
                </a:cxn>
                <a:cxn ang="0">
                  <a:pos x="0" y="0"/>
                </a:cxn>
                <a:cxn ang="0">
                  <a:pos x="968" y="224"/>
                </a:cxn>
                <a:cxn ang="0">
                  <a:pos x="968" y="240"/>
                </a:cxn>
                <a:cxn ang="0">
                  <a:pos x="0" y="16"/>
                </a:cxn>
              </a:cxnLst>
              <a:rect l="0" t="0" r="r" b="b"/>
              <a:pathLst>
                <a:path w="968" h="240">
                  <a:moveTo>
                    <a:pt x="0" y="16"/>
                  </a:moveTo>
                  <a:lnTo>
                    <a:pt x="0" y="0"/>
                  </a:lnTo>
                  <a:lnTo>
                    <a:pt x="968" y="224"/>
                  </a:lnTo>
                  <a:lnTo>
                    <a:pt x="968" y="240"/>
                  </a:lnTo>
                  <a:lnTo>
                    <a:pt x="0" y="16"/>
                  </a:lnTo>
                  <a:close/>
                </a:path>
              </a:pathLst>
            </a:custGeom>
            <a:solidFill>
              <a:srgbClr val="990000"/>
            </a:solidFill>
            <a:ln w="9525">
              <a:noFill/>
              <a:round/>
              <a:headEnd/>
              <a:tailEnd/>
            </a:ln>
          </p:spPr>
          <p:txBody>
            <a:bodyPr/>
            <a:lstStyle/>
            <a:p>
              <a:endParaRPr lang="en-US"/>
            </a:p>
          </p:txBody>
        </p:sp>
        <p:sp>
          <p:nvSpPr>
            <p:cNvPr id="878676" name="Freeform 1108"/>
            <p:cNvSpPr>
              <a:spLocks/>
            </p:cNvSpPr>
            <p:nvPr/>
          </p:nvSpPr>
          <p:spPr bwMode="auto">
            <a:xfrm>
              <a:off x="4496" y="1328"/>
              <a:ext cx="16" cy="704"/>
            </a:xfrm>
            <a:custGeom>
              <a:avLst/>
              <a:gdLst/>
              <a:ahLst/>
              <a:cxnLst>
                <a:cxn ang="0">
                  <a:pos x="16" y="0"/>
                </a:cxn>
                <a:cxn ang="0">
                  <a:pos x="16" y="8"/>
                </a:cxn>
                <a:cxn ang="0">
                  <a:pos x="16" y="704"/>
                </a:cxn>
                <a:cxn ang="0">
                  <a:pos x="0" y="704"/>
                </a:cxn>
                <a:cxn ang="0">
                  <a:pos x="0" y="8"/>
                </a:cxn>
                <a:cxn ang="0">
                  <a:pos x="8" y="0"/>
                </a:cxn>
                <a:cxn ang="0">
                  <a:pos x="16" y="0"/>
                </a:cxn>
              </a:cxnLst>
              <a:rect l="0" t="0" r="r" b="b"/>
              <a:pathLst>
                <a:path w="16" h="704">
                  <a:moveTo>
                    <a:pt x="16" y="0"/>
                  </a:moveTo>
                  <a:lnTo>
                    <a:pt x="16" y="8"/>
                  </a:lnTo>
                  <a:lnTo>
                    <a:pt x="16" y="704"/>
                  </a:lnTo>
                  <a:lnTo>
                    <a:pt x="0" y="704"/>
                  </a:lnTo>
                  <a:lnTo>
                    <a:pt x="0" y="8"/>
                  </a:lnTo>
                  <a:lnTo>
                    <a:pt x="8" y="0"/>
                  </a:lnTo>
                  <a:lnTo>
                    <a:pt x="16" y="0"/>
                  </a:lnTo>
                  <a:close/>
                </a:path>
              </a:pathLst>
            </a:custGeom>
            <a:solidFill>
              <a:srgbClr val="990000"/>
            </a:solidFill>
            <a:ln w="9525">
              <a:noFill/>
              <a:round/>
              <a:headEnd/>
              <a:tailEnd/>
            </a:ln>
          </p:spPr>
          <p:txBody>
            <a:bodyPr/>
            <a:lstStyle/>
            <a:p>
              <a:endParaRPr lang="en-US"/>
            </a:p>
          </p:txBody>
        </p:sp>
        <p:sp>
          <p:nvSpPr>
            <p:cNvPr id="878677" name="Freeform 1109"/>
            <p:cNvSpPr>
              <a:spLocks/>
            </p:cNvSpPr>
            <p:nvPr/>
          </p:nvSpPr>
          <p:spPr bwMode="auto">
            <a:xfrm>
              <a:off x="3536" y="1800"/>
              <a:ext cx="976" cy="248"/>
            </a:xfrm>
            <a:custGeom>
              <a:avLst/>
              <a:gdLst/>
              <a:ahLst/>
              <a:cxnLst>
                <a:cxn ang="0">
                  <a:pos x="976" y="248"/>
                </a:cxn>
                <a:cxn ang="0">
                  <a:pos x="968" y="240"/>
                </a:cxn>
                <a:cxn ang="0">
                  <a:pos x="0" y="16"/>
                </a:cxn>
                <a:cxn ang="0">
                  <a:pos x="0" y="0"/>
                </a:cxn>
                <a:cxn ang="0">
                  <a:pos x="968" y="224"/>
                </a:cxn>
                <a:cxn ang="0">
                  <a:pos x="976" y="232"/>
                </a:cxn>
                <a:cxn ang="0">
                  <a:pos x="976" y="248"/>
                </a:cxn>
              </a:cxnLst>
              <a:rect l="0" t="0" r="r" b="b"/>
              <a:pathLst>
                <a:path w="976" h="248">
                  <a:moveTo>
                    <a:pt x="976" y="248"/>
                  </a:moveTo>
                  <a:lnTo>
                    <a:pt x="968" y="240"/>
                  </a:lnTo>
                  <a:lnTo>
                    <a:pt x="0" y="16"/>
                  </a:lnTo>
                  <a:lnTo>
                    <a:pt x="0" y="0"/>
                  </a:lnTo>
                  <a:lnTo>
                    <a:pt x="968" y="224"/>
                  </a:lnTo>
                  <a:lnTo>
                    <a:pt x="976" y="232"/>
                  </a:lnTo>
                  <a:lnTo>
                    <a:pt x="976" y="248"/>
                  </a:lnTo>
                  <a:close/>
                </a:path>
              </a:pathLst>
            </a:custGeom>
            <a:solidFill>
              <a:srgbClr val="990000"/>
            </a:solidFill>
            <a:ln w="9525">
              <a:noFill/>
              <a:round/>
              <a:headEnd/>
              <a:tailEnd/>
            </a:ln>
          </p:spPr>
          <p:txBody>
            <a:bodyPr/>
            <a:lstStyle/>
            <a:p>
              <a:endParaRPr lang="en-US"/>
            </a:p>
          </p:txBody>
        </p:sp>
        <p:sp>
          <p:nvSpPr>
            <p:cNvPr id="878678" name="Freeform 1110"/>
            <p:cNvSpPr>
              <a:spLocks/>
            </p:cNvSpPr>
            <p:nvPr/>
          </p:nvSpPr>
          <p:spPr bwMode="auto">
            <a:xfrm>
              <a:off x="3528" y="1112"/>
              <a:ext cx="16" cy="704"/>
            </a:xfrm>
            <a:custGeom>
              <a:avLst/>
              <a:gdLst/>
              <a:ahLst/>
              <a:cxnLst>
                <a:cxn ang="0">
                  <a:pos x="0" y="704"/>
                </a:cxn>
                <a:cxn ang="0">
                  <a:pos x="0" y="696"/>
                </a:cxn>
                <a:cxn ang="0">
                  <a:pos x="0" y="0"/>
                </a:cxn>
                <a:cxn ang="0">
                  <a:pos x="16" y="0"/>
                </a:cxn>
                <a:cxn ang="0">
                  <a:pos x="16" y="696"/>
                </a:cxn>
                <a:cxn ang="0">
                  <a:pos x="8" y="704"/>
                </a:cxn>
                <a:cxn ang="0">
                  <a:pos x="0" y="704"/>
                </a:cxn>
              </a:cxnLst>
              <a:rect l="0" t="0" r="r" b="b"/>
              <a:pathLst>
                <a:path w="16" h="704">
                  <a:moveTo>
                    <a:pt x="0" y="704"/>
                  </a:moveTo>
                  <a:lnTo>
                    <a:pt x="0" y="696"/>
                  </a:lnTo>
                  <a:lnTo>
                    <a:pt x="0" y="0"/>
                  </a:lnTo>
                  <a:lnTo>
                    <a:pt x="16" y="0"/>
                  </a:lnTo>
                  <a:lnTo>
                    <a:pt x="16" y="696"/>
                  </a:lnTo>
                  <a:lnTo>
                    <a:pt x="8" y="704"/>
                  </a:lnTo>
                  <a:lnTo>
                    <a:pt x="0" y="704"/>
                  </a:lnTo>
                  <a:close/>
                </a:path>
              </a:pathLst>
            </a:custGeom>
            <a:solidFill>
              <a:srgbClr val="990000"/>
            </a:solidFill>
            <a:ln w="9525">
              <a:noFill/>
              <a:round/>
              <a:headEnd/>
              <a:tailEnd/>
            </a:ln>
          </p:spPr>
          <p:txBody>
            <a:bodyPr/>
            <a:lstStyle/>
            <a:p>
              <a:endParaRPr lang="en-US"/>
            </a:p>
          </p:txBody>
        </p:sp>
        <p:sp>
          <p:nvSpPr>
            <p:cNvPr id="878679" name="Freeform 1111"/>
            <p:cNvSpPr>
              <a:spLocks/>
            </p:cNvSpPr>
            <p:nvPr/>
          </p:nvSpPr>
          <p:spPr bwMode="auto">
            <a:xfrm>
              <a:off x="3528" y="1104"/>
              <a:ext cx="976" cy="240"/>
            </a:xfrm>
            <a:custGeom>
              <a:avLst/>
              <a:gdLst/>
              <a:ahLst/>
              <a:cxnLst>
                <a:cxn ang="0">
                  <a:pos x="0" y="0"/>
                </a:cxn>
                <a:cxn ang="0">
                  <a:pos x="8" y="0"/>
                </a:cxn>
                <a:cxn ang="0">
                  <a:pos x="976" y="224"/>
                </a:cxn>
                <a:cxn ang="0">
                  <a:pos x="976" y="240"/>
                </a:cxn>
                <a:cxn ang="0">
                  <a:pos x="8" y="16"/>
                </a:cxn>
                <a:cxn ang="0">
                  <a:pos x="0" y="8"/>
                </a:cxn>
                <a:cxn ang="0">
                  <a:pos x="0" y="0"/>
                </a:cxn>
              </a:cxnLst>
              <a:rect l="0" t="0" r="r" b="b"/>
              <a:pathLst>
                <a:path w="976" h="240">
                  <a:moveTo>
                    <a:pt x="0" y="0"/>
                  </a:moveTo>
                  <a:lnTo>
                    <a:pt x="8" y="0"/>
                  </a:lnTo>
                  <a:lnTo>
                    <a:pt x="976" y="224"/>
                  </a:lnTo>
                  <a:lnTo>
                    <a:pt x="976" y="240"/>
                  </a:lnTo>
                  <a:lnTo>
                    <a:pt x="8" y="16"/>
                  </a:lnTo>
                  <a:lnTo>
                    <a:pt x="0" y="8"/>
                  </a:lnTo>
                  <a:lnTo>
                    <a:pt x="0" y="0"/>
                  </a:lnTo>
                  <a:close/>
                </a:path>
              </a:pathLst>
            </a:custGeom>
            <a:solidFill>
              <a:srgbClr val="990000"/>
            </a:solidFill>
            <a:ln w="9525">
              <a:noFill/>
              <a:round/>
              <a:headEnd/>
              <a:tailEnd/>
            </a:ln>
          </p:spPr>
          <p:txBody>
            <a:bodyPr/>
            <a:lstStyle/>
            <a:p>
              <a:endParaRPr lang="en-US"/>
            </a:p>
          </p:txBody>
        </p:sp>
        <p:grpSp>
          <p:nvGrpSpPr>
            <p:cNvPr id="878680" name="Group 1112"/>
            <p:cNvGrpSpPr>
              <a:grpSpLocks/>
            </p:cNvGrpSpPr>
            <p:nvPr/>
          </p:nvGrpSpPr>
          <p:grpSpPr bwMode="auto">
            <a:xfrm>
              <a:off x="3916" y="1604"/>
              <a:ext cx="160" cy="240"/>
              <a:chOff x="3944" y="1632"/>
              <a:chExt cx="160" cy="240"/>
            </a:xfrm>
          </p:grpSpPr>
          <p:sp>
            <p:nvSpPr>
              <p:cNvPr id="878681" name="Freeform 1113"/>
              <p:cNvSpPr>
                <a:spLocks/>
              </p:cNvSpPr>
              <p:nvPr/>
            </p:nvSpPr>
            <p:spPr bwMode="auto">
              <a:xfrm>
                <a:off x="4000" y="1632"/>
                <a:ext cx="48" cy="152"/>
              </a:xfrm>
              <a:custGeom>
                <a:avLst/>
                <a:gdLst/>
                <a:ahLst/>
                <a:cxnLst>
                  <a:cxn ang="0">
                    <a:pos x="0" y="0"/>
                  </a:cxn>
                  <a:cxn ang="0">
                    <a:pos x="40" y="0"/>
                  </a:cxn>
                  <a:cxn ang="0">
                    <a:pos x="48" y="152"/>
                  </a:cxn>
                  <a:cxn ang="0">
                    <a:pos x="8" y="152"/>
                  </a:cxn>
                  <a:cxn ang="0">
                    <a:pos x="0" y="0"/>
                  </a:cxn>
                </a:cxnLst>
                <a:rect l="0" t="0" r="r" b="b"/>
                <a:pathLst>
                  <a:path w="48" h="152">
                    <a:moveTo>
                      <a:pt x="0" y="0"/>
                    </a:moveTo>
                    <a:lnTo>
                      <a:pt x="40" y="0"/>
                    </a:lnTo>
                    <a:lnTo>
                      <a:pt x="48" y="152"/>
                    </a:lnTo>
                    <a:lnTo>
                      <a:pt x="8" y="152"/>
                    </a:lnTo>
                    <a:lnTo>
                      <a:pt x="0" y="0"/>
                    </a:lnTo>
                    <a:close/>
                  </a:path>
                </a:pathLst>
              </a:custGeom>
              <a:solidFill>
                <a:srgbClr val="FF0000"/>
              </a:solidFill>
              <a:ln w="9525">
                <a:noFill/>
                <a:round/>
                <a:headEnd/>
                <a:tailEnd/>
              </a:ln>
            </p:spPr>
            <p:txBody>
              <a:bodyPr/>
              <a:lstStyle/>
              <a:p>
                <a:endParaRPr lang="en-US"/>
              </a:p>
            </p:txBody>
          </p:sp>
          <p:sp>
            <p:nvSpPr>
              <p:cNvPr id="878682" name="Freeform 1114"/>
              <p:cNvSpPr>
                <a:spLocks/>
              </p:cNvSpPr>
              <p:nvPr/>
            </p:nvSpPr>
            <p:spPr bwMode="auto">
              <a:xfrm>
                <a:off x="3944" y="1696"/>
                <a:ext cx="160" cy="176"/>
              </a:xfrm>
              <a:custGeom>
                <a:avLst/>
                <a:gdLst/>
                <a:ahLst/>
                <a:cxnLst>
                  <a:cxn ang="0">
                    <a:pos x="80" y="176"/>
                  </a:cxn>
                  <a:cxn ang="0">
                    <a:pos x="0" y="0"/>
                  </a:cxn>
                  <a:cxn ang="0">
                    <a:pos x="80" y="80"/>
                  </a:cxn>
                  <a:cxn ang="0">
                    <a:pos x="160" y="0"/>
                  </a:cxn>
                  <a:cxn ang="0">
                    <a:pos x="80" y="176"/>
                  </a:cxn>
                </a:cxnLst>
                <a:rect l="0" t="0" r="r" b="b"/>
                <a:pathLst>
                  <a:path w="160" h="176">
                    <a:moveTo>
                      <a:pt x="80" y="176"/>
                    </a:moveTo>
                    <a:lnTo>
                      <a:pt x="0" y="0"/>
                    </a:lnTo>
                    <a:lnTo>
                      <a:pt x="80" y="80"/>
                    </a:lnTo>
                    <a:lnTo>
                      <a:pt x="160" y="0"/>
                    </a:lnTo>
                    <a:lnTo>
                      <a:pt x="80" y="176"/>
                    </a:lnTo>
                    <a:close/>
                  </a:path>
                </a:pathLst>
              </a:custGeom>
              <a:solidFill>
                <a:srgbClr val="FF0000"/>
              </a:solidFill>
              <a:ln w="9525">
                <a:noFill/>
                <a:round/>
                <a:headEnd/>
                <a:tailEnd/>
              </a:ln>
            </p:spPr>
            <p:txBody>
              <a:bodyPr/>
              <a:lstStyle/>
              <a:p>
                <a:endParaRPr lang="en-US"/>
              </a:p>
            </p:txBody>
          </p:sp>
        </p:grpSp>
        <p:sp>
          <p:nvSpPr>
            <p:cNvPr id="878683" name="Rectangle 1115"/>
            <p:cNvSpPr>
              <a:spLocks noChangeArrowheads="1"/>
            </p:cNvSpPr>
            <p:nvPr/>
          </p:nvSpPr>
          <p:spPr bwMode="auto">
            <a:xfrm>
              <a:off x="3360" y="1392"/>
              <a:ext cx="144" cy="264"/>
            </a:xfrm>
            <a:prstGeom prst="rect">
              <a:avLst/>
            </a:prstGeom>
            <a:noFill/>
            <a:ln w="9525">
              <a:noFill/>
              <a:miter lim="800000"/>
              <a:headEnd/>
              <a:tailEnd/>
            </a:ln>
          </p:spPr>
          <p:txBody>
            <a:bodyPr wrap="none" lIns="0" tIns="0" rIns="0" bIns="0">
              <a:spAutoFit/>
            </a:bodyPr>
            <a:lstStyle/>
            <a:p>
              <a:r>
                <a:rPr lang="en-US" sz="2400" b="0">
                  <a:solidFill>
                    <a:srgbClr val="2222FF"/>
                  </a:solidFill>
                </a:rPr>
                <a:t>f</a:t>
              </a:r>
              <a:endParaRPr lang="en-US"/>
            </a:p>
          </p:txBody>
        </p:sp>
        <p:sp>
          <p:nvSpPr>
            <p:cNvPr id="878684" name="Rectangle 1116"/>
            <p:cNvSpPr>
              <a:spLocks noChangeArrowheads="1"/>
            </p:cNvSpPr>
            <p:nvPr/>
          </p:nvSpPr>
          <p:spPr bwMode="auto">
            <a:xfrm>
              <a:off x="1064" y="1512"/>
              <a:ext cx="184" cy="264"/>
            </a:xfrm>
            <a:prstGeom prst="rect">
              <a:avLst/>
            </a:prstGeom>
            <a:noFill/>
            <a:ln w="9525">
              <a:noFill/>
              <a:miter lim="800000"/>
              <a:headEnd/>
              <a:tailEnd/>
            </a:ln>
          </p:spPr>
          <p:txBody>
            <a:bodyPr wrap="none" lIns="0" tIns="0" rIns="0" bIns="0">
              <a:spAutoFit/>
            </a:bodyPr>
            <a:lstStyle/>
            <a:p>
              <a:r>
                <a:rPr lang="en-US" sz="2400" b="0">
                  <a:solidFill>
                    <a:srgbClr val="2222FF"/>
                  </a:solidFill>
                </a:rPr>
                <a:t>z</a:t>
              </a:r>
              <a:endParaRPr lang="en-US"/>
            </a:p>
          </p:txBody>
        </p:sp>
      </p:grpSp>
      <p:sp>
        <p:nvSpPr>
          <p:cNvPr id="878685" name="Rectangle 1117"/>
          <p:cNvSpPr>
            <a:spLocks noChangeArrowheads="1"/>
          </p:cNvSpPr>
          <p:nvPr/>
        </p:nvSpPr>
        <p:spPr bwMode="auto">
          <a:xfrm>
            <a:off x="304800" y="3276600"/>
            <a:ext cx="7848600" cy="457200"/>
          </a:xfrm>
          <a:prstGeom prst="rect">
            <a:avLst/>
          </a:prstGeom>
          <a:noFill/>
          <a:ln w="12700">
            <a:noFill/>
            <a:miter lim="800000"/>
            <a:headEnd/>
            <a:tailEnd/>
          </a:ln>
          <a:effectLst/>
        </p:spPr>
        <p:txBody>
          <a:bodyPr lIns="90487" tIns="44450" rIns="90487" bIns="44450"/>
          <a:lstStyle/>
          <a:p>
            <a:pPr marL="342900" indent="-342900">
              <a:spcBef>
                <a:spcPct val="20000"/>
              </a:spcBef>
              <a:buClr>
                <a:srgbClr val="0066FF"/>
              </a:buClr>
              <a:buSzPct val="75000"/>
              <a:buFont typeface="Zapf Dingbats" charset="2"/>
              <a:buChar char="n"/>
            </a:pPr>
            <a:r>
              <a:rPr lang="en-US" sz="2400" b="0" dirty="0"/>
              <a:t>More convenient with upright image:</a:t>
            </a:r>
          </a:p>
        </p:txBody>
      </p:sp>
      <p:grpSp>
        <p:nvGrpSpPr>
          <p:cNvPr id="878686" name="Group 1118"/>
          <p:cNvGrpSpPr>
            <a:grpSpLocks/>
          </p:cNvGrpSpPr>
          <p:nvPr/>
        </p:nvGrpSpPr>
        <p:grpSpPr bwMode="auto">
          <a:xfrm>
            <a:off x="1765300" y="3886200"/>
            <a:ext cx="4406900" cy="1914525"/>
            <a:chOff x="1112" y="2448"/>
            <a:chExt cx="2776" cy="1206"/>
          </a:xfrm>
        </p:grpSpPr>
        <p:sp>
          <p:nvSpPr>
            <p:cNvPr id="878687" name="Freeform 1119"/>
            <p:cNvSpPr>
              <a:spLocks/>
            </p:cNvSpPr>
            <p:nvPr/>
          </p:nvSpPr>
          <p:spPr bwMode="auto">
            <a:xfrm>
              <a:off x="1376" y="2952"/>
              <a:ext cx="2144" cy="24"/>
            </a:xfrm>
            <a:custGeom>
              <a:avLst/>
              <a:gdLst/>
              <a:ahLst/>
              <a:cxnLst>
                <a:cxn ang="0">
                  <a:pos x="2144" y="0"/>
                </a:cxn>
                <a:cxn ang="0">
                  <a:pos x="2144" y="16"/>
                </a:cxn>
                <a:cxn ang="0">
                  <a:pos x="0" y="24"/>
                </a:cxn>
                <a:cxn ang="0">
                  <a:pos x="0" y="8"/>
                </a:cxn>
                <a:cxn ang="0">
                  <a:pos x="2144" y="0"/>
                </a:cxn>
              </a:cxnLst>
              <a:rect l="0" t="0" r="r" b="b"/>
              <a:pathLst>
                <a:path w="2144" h="24">
                  <a:moveTo>
                    <a:pt x="2144" y="0"/>
                  </a:moveTo>
                  <a:lnTo>
                    <a:pt x="2144" y="16"/>
                  </a:lnTo>
                  <a:lnTo>
                    <a:pt x="0" y="24"/>
                  </a:lnTo>
                  <a:lnTo>
                    <a:pt x="0" y="8"/>
                  </a:lnTo>
                  <a:lnTo>
                    <a:pt x="2144" y="0"/>
                  </a:lnTo>
                  <a:close/>
                </a:path>
              </a:pathLst>
            </a:custGeom>
            <a:solidFill>
              <a:srgbClr val="2222FF"/>
            </a:solidFill>
            <a:ln w="9525">
              <a:noFill/>
              <a:round/>
              <a:headEnd/>
              <a:tailEnd/>
            </a:ln>
          </p:spPr>
          <p:txBody>
            <a:bodyPr/>
            <a:lstStyle/>
            <a:p>
              <a:endParaRPr lang="en-US"/>
            </a:p>
          </p:txBody>
        </p:sp>
        <p:sp>
          <p:nvSpPr>
            <p:cNvPr id="878688" name="Freeform 1120"/>
            <p:cNvSpPr>
              <a:spLocks/>
            </p:cNvSpPr>
            <p:nvPr/>
          </p:nvSpPr>
          <p:spPr bwMode="auto">
            <a:xfrm>
              <a:off x="1320" y="2920"/>
              <a:ext cx="104" cy="96"/>
            </a:xfrm>
            <a:custGeom>
              <a:avLst/>
              <a:gdLst/>
              <a:ahLst/>
              <a:cxnLst>
                <a:cxn ang="0">
                  <a:pos x="0" y="48"/>
                </a:cxn>
                <a:cxn ang="0">
                  <a:pos x="104" y="0"/>
                </a:cxn>
                <a:cxn ang="0">
                  <a:pos x="56" y="48"/>
                </a:cxn>
                <a:cxn ang="0">
                  <a:pos x="104" y="96"/>
                </a:cxn>
                <a:cxn ang="0">
                  <a:pos x="0" y="48"/>
                </a:cxn>
              </a:cxnLst>
              <a:rect l="0" t="0" r="r" b="b"/>
              <a:pathLst>
                <a:path w="104" h="96">
                  <a:moveTo>
                    <a:pt x="0" y="48"/>
                  </a:moveTo>
                  <a:lnTo>
                    <a:pt x="104" y="0"/>
                  </a:lnTo>
                  <a:lnTo>
                    <a:pt x="56" y="48"/>
                  </a:lnTo>
                  <a:lnTo>
                    <a:pt x="104" y="96"/>
                  </a:lnTo>
                  <a:lnTo>
                    <a:pt x="0" y="48"/>
                  </a:lnTo>
                  <a:close/>
                </a:path>
              </a:pathLst>
            </a:custGeom>
            <a:solidFill>
              <a:srgbClr val="2222FF"/>
            </a:solidFill>
            <a:ln w="9525">
              <a:noFill/>
              <a:round/>
              <a:headEnd/>
              <a:tailEnd/>
            </a:ln>
          </p:spPr>
          <p:txBody>
            <a:bodyPr/>
            <a:lstStyle/>
            <a:p>
              <a:endParaRPr lang="en-US"/>
            </a:p>
          </p:txBody>
        </p:sp>
        <p:sp>
          <p:nvSpPr>
            <p:cNvPr id="878689" name="Rectangle 1121"/>
            <p:cNvSpPr>
              <a:spLocks noChangeArrowheads="1"/>
            </p:cNvSpPr>
            <p:nvPr/>
          </p:nvSpPr>
          <p:spPr bwMode="auto">
            <a:xfrm>
              <a:off x="1496" y="2560"/>
              <a:ext cx="40" cy="392"/>
            </a:xfrm>
            <a:prstGeom prst="rect">
              <a:avLst/>
            </a:prstGeom>
            <a:solidFill>
              <a:srgbClr val="FF0000"/>
            </a:solidFill>
            <a:ln w="9525">
              <a:noFill/>
              <a:miter lim="800000"/>
              <a:headEnd/>
              <a:tailEnd/>
            </a:ln>
          </p:spPr>
          <p:txBody>
            <a:bodyPr/>
            <a:lstStyle/>
            <a:p>
              <a:endParaRPr lang="en-US"/>
            </a:p>
          </p:txBody>
        </p:sp>
        <p:sp>
          <p:nvSpPr>
            <p:cNvPr id="878690" name="Freeform 1122"/>
            <p:cNvSpPr>
              <a:spLocks/>
            </p:cNvSpPr>
            <p:nvPr/>
          </p:nvSpPr>
          <p:spPr bwMode="auto">
            <a:xfrm>
              <a:off x="1440" y="2472"/>
              <a:ext cx="152" cy="176"/>
            </a:xfrm>
            <a:custGeom>
              <a:avLst/>
              <a:gdLst/>
              <a:ahLst/>
              <a:cxnLst>
                <a:cxn ang="0">
                  <a:pos x="80" y="0"/>
                </a:cxn>
                <a:cxn ang="0">
                  <a:pos x="152" y="176"/>
                </a:cxn>
                <a:cxn ang="0">
                  <a:pos x="80" y="96"/>
                </a:cxn>
                <a:cxn ang="0">
                  <a:pos x="0" y="176"/>
                </a:cxn>
                <a:cxn ang="0">
                  <a:pos x="80" y="0"/>
                </a:cxn>
              </a:cxnLst>
              <a:rect l="0" t="0" r="r" b="b"/>
              <a:pathLst>
                <a:path w="152" h="176">
                  <a:moveTo>
                    <a:pt x="80" y="0"/>
                  </a:moveTo>
                  <a:lnTo>
                    <a:pt x="152" y="176"/>
                  </a:lnTo>
                  <a:lnTo>
                    <a:pt x="80" y="96"/>
                  </a:lnTo>
                  <a:lnTo>
                    <a:pt x="0" y="176"/>
                  </a:lnTo>
                  <a:lnTo>
                    <a:pt x="80" y="0"/>
                  </a:lnTo>
                  <a:close/>
                </a:path>
              </a:pathLst>
            </a:custGeom>
            <a:solidFill>
              <a:srgbClr val="FF0000"/>
            </a:solidFill>
            <a:ln w="9525">
              <a:noFill/>
              <a:round/>
              <a:headEnd/>
              <a:tailEnd/>
            </a:ln>
          </p:spPr>
          <p:txBody>
            <a:bodyPr/>
            <a:lstStyle/>
            <a:p>
              <a:endParaRPr lang="en-US"/>
            </a:p>
          </p:txBody>
        </p:sp>
        <p:sp>
          <p:nvSpPr>
            <p:cNvPr id="878691" name="Freeform 1123"/>
            <p:cNvSpPr>
              <a:spLocks/>
            </p:cNvSpPr>
            <p:nvPr/>
          </p:nvSpPr>
          <p:spPr bwMode="auto">
            <a:xfrm>
              <a:off x="3320" y="2936"/>
              <a:ext cx="64" cy="56"/>
            </a:xfrm>
            <a:custGeom>
              <a:avLst/>
              <a:gdLst/>
              <a:ahLst/>
              <a:cxnLst>
                <a:cxn ang="0">
                  <a:pos x="64" y="24"/>
                </a:cxn>
                <a:cxn ang="0">
                  <a:pos x="48" y="48"/>
                </a:cxn>
                <a:cxn ang="0">
                  <a:pos x="32" y="56"/>
                </a:cxn>
                <a:cxn ang="0">
                  <a:pos x="32" y="56"/>
                </a:cxn>
                <a:cxn ang="0">
                  <a:pos x="8" y="48"/>
                </a:cxn>
                <a:cxn ang="0">
                  <a:pos x="0" y="24"/>
                </a:cxn>
                <a:cxn ang="0">
                  <a:pos x="0" y="24"/>
                </a:cxn>
                <a:cxn ang="0">
                  <a:pos x="8" y="8"/>
                </a:cxn>
                <a:cxn ang="0">
                  <a:pos x="32" y="0"/>
                </a:cxn>
                <a:cxn ang="0">
                  <a:pos x="32" y="0"/>
                </a:cxn>
                <a:cxn ang="0">
                  <a:pos x="48" y="8"/>
                </a:cxn>
                <a:cxn ang="0">
                  <a:pos x="64" y="24"/>
                </a:cxn>
              </a:cxnLst>
              <a:rect l="0" t="0" r="r" b="b"/>
              <a:pathLst>
                <a:path w="64" h="56">
                  <a:moveTo>
                    <a:pt x="64" y="24"/>
                  </a:moveTo>
                  <a:lnTo>
                    <a:pt x="48" y="48"/>
                  </a:lnTo>
                  <a:lnTo>
                    <a:pt x="32" y="56"/>
                  </a:lnTo>
                  <a:lnTo>
                    <a:pt x="32" y="56"/>
                  </a:lnTo>
                  <a:lnTo>
                    <a:pt x="8" y="48"/>
                  </a:lnTo>
                  <a:lnTo>
                    <a:pt x="0" y="24"/>
                  </a:lnTo>
                  <a:lnTo>
                    <a:pt x="0" y="24"/>
                  </a:lnTo>
                  <a:lnTo>
                    <a:pt x="8" y="8"/>
                  </a:lnTo>
                  <a:lnTo>
                    <a:pt x="32" y="0"/>
                  </a:lnTo>
                  <a:lnTo>
                    <a:pt x="32" y="0"/>
                  </a:lnTo>
                  <a:lnTo>
                    <a:pt x="48" y="8"/>
                  </a:lnTo>
                  <a:lnTo>
                    <a:pt x="64" y="24"/>
                  </a:lnTo>
                  <a:close/>
                </a:path>
              </a:pathLst>
            </a:custGeom>
            <a:solidFill>
              <a:srgbClr val="2222FF"/>
            </a:solidFill>
            <a:ln w="9525">
              <a:noFill/>
              <a:round/>
              <a:headEnd/>
              <a:tailEnd/>
            </a:ln>
          </p:spPr>
          <p:txBody>
            <a:bodyPr/>
            <a:lstStyle/>
            <a:p>
              <a:endParaRPr lang="en-US"/>
            </a:p>
          </p:txBody>
        </p:sp>
        <p:sp>
          <p:nvSpPr>
            <p:cNvPr id="878692" name="Line 1124"/>
            <p:cNvSpPr>
              <a:spLocks noChangeShapeType="1"/>
            </p:cNvSpPr>
            <p:nvPr/>
          </p:nvSpPr>
          <p:spPr bwMode="auto">
            <a:xfrm flipH="1">
              <a:off x="3368" y="2960"/>
              <a:ext cx="16" cy="24"/>
            </a:xfrm>
            <a:prstGeom prst="line">
              <a:avLst/>
            </a:prstGeom>
            <a:noFill/>
            <a:ln w="12700">
              <a:solidFill>
                <a:srgbClr val="2222FF"/>
              </a:solidFill>
              <a:round/>
              <a:headEnd/>
              <a:tailEnd/>
            </a:ln>
          </p:spPr>
          <p:txBody>
            <a:bodyPr/>
            <a:lstStyle/>
            <a:p>
              <a:endParaRPr lang="en-US"/>
            </a:p>
          </p:txBody>
        </p:sp>
        <p:sp>
          <p:nvSpPr>
            <p:cNvPr id="878693" name="Line 1125"/>
            <p:cNvSpPr>
              <a:spLocks noChangeShapeType="1"/>
            </p:cNvSpPr>
            <p:nvPr/>
          </p:nvSpPr>
          <p:spPr bwMode="auto">
            <a:xfrm>
              <a:off x="3368" y="2984"/>
              <a:ext cx="1" cy="1"/>
            </a:xfrm>
            <a:prstGeom prst="line">
              <a:avLst/>
            </a:prstGeom>
            <a:noFill/>
            <a:ln w="12700">
              <a:solidFill>
                <a:srgbClr val="2222FF"/>
              </a:solidFill>
              <a:round/>
              <a:headEnd/>
              <a:tailEnd/>
            </a:ln>
          </p:spPr>
          <p:txBody>
            <a:bodyPr/>
            <a:lstStyle/>
            <a:p>
              <a:endParaRPr lang="en-US"/>
            </a:p>
          </p:txBody>
        </p:sp>
        <p:sp>
          <p:nvSpPr>
            <p:cNvPr id="878694" name="Line 1126"/>
            <p:cNvSpPr>
              <a:spLocks noChangeShapeType="1"/>
            </p:cNvSpPr>
            <p:nvPr/>
          </p:nvSpPr>
          <p:spPr bwMode="auto">
            <a:xfrm flipH="1">
              <a:off x="3352" y="2984"/>
              <a:ext cx="16" cy="8"/>
            </a:xfrm>
            <a:prstGeom prst="line">
              <a:avLst/>
            </a:prstGeom>
            <a:noFill/>
            <a:ln w="12700">
              <a:solidFill>
                <a:srgbClr val="2222FF"/>
              </a:solidFill>
              <a:round/>
              <a:headEnd/>
              <a:tailEnd/>
            </a:ln>
          </p:spPr>
          <p:txBody>
            <a:bodyPr/>
            <a:lstStyle/>
            <a:p>
              <a:endParaRPr lang="en-US"/>
            </a:p>
          </p:txBody>
        </p:sp>
        <p:sp>
          <p:nvSpPr>
            <p:cNvPr id="878695" name="Line 1127"/>
            <p:cNvSpPr>
              <a:spLocks noChangeShapeType="1"/>
            </p:cNvSpPr>
            <p:nvPr/>
          </p:nvSpPr>
          <p:spPr bwMode="auto">
            <a:xfrm>
              <a:off x="3352" y="2992"/>
              <a:ext cx="1" cy="1"/>
            </a:xfrm>
            <a:prstGeom prst="line">
              <a:avLst/>
            </a:prstGeom>
            <a:noFill/>
            <a:ln w="12700">
              <a:solidFill>
                <a:srgbClr val="2222FF"/>
              </a:solidFill>
              <a:round/>
              <a:headEnd/>
              <a:tailEnd/>
            </a:ln>
          </p:spPr>
          <p:txBody>
            <a:bodyPr/>
            <a:lstStyle/>
            <a:p>
              <a:endParaRPr lang="en-US"/>
            </a:p>
          </p:txBody>
        </p:sp>
        <p:sp>
          <p:nvSpPr>
            <p:cNvPr id="878696" name="Line 1128"/>
            <p:cNvSpPr>
              <a:spLocks noChangeShapeType="1"/>
            </p:cNvSpPr>
            <p:nvPr/>
          </p:nvSpPr>
          <p:spPr bwMode="auto">
            <a:xfrm>
              <a:off x="3352" y="2992"/>
              <a:ext cx="1" cy="1"/>
            </a:xfrm>
            <a:prstGeom prst="line">
              <a:avLst/>
            </a:prstGeom>
            <a:noFill/>
            <a:ln w="12700">
              <a:solidFill>
                <a:srgbClr val="2222FF"/>
              </a:solidFill>
              <a:round/>
              <a:headEnd/>
              <a:tailEnd/>
            </a:ln>
          </p:spPr>
          <p:txBody>
            <a:bodyPr/>
            <a:lstStyle/>
            <a:p>
              <a:endParaRPr lang="en-US"/>
            </a:p>
          </p:txBody>
        </p:sp>
        <p:sp>
          <p:nvSpPr>
            <p:cNvPr id="878697" name="Line 1129"/>
            <p:cNvSpPr>
              <a:spLocks noChangeShapeType="1"/>
            </p:cNvSpPr>
            <p:nvPr/>
          </p:nvSpPr>
          <p:spPr bwMode="auto">
            <a:xfrm>
              <a:off x="3352" y="2992"/>
              <a:ext cx="1" cy="1"/>
            </a:xfrm>
            <a:prstGeom prst="line">
              <a:avLst/>
            </a:prstGeom>
            <a:noFill/>
            <a:ln w="12700">
              <a:solidFill>
                <a:srgbClr val="2222FF"/>
              </a:solidFill>
              <a:round/>
              <a:headEnd/>
              <a:tailEnd/>
            </a:ln>
          </p:spPr>
          <p:txBody>
            <a:bodyPr/>
            <a:lstStyle/>
            <a:p>
              <a:endParaRPr lang="en-US"/>
            </a:p>
          </p:txBody>
        </p:sp>
        <p:sp>
          <p:nvSpPr>
            <p:cNvPr id="878698" name="Line 1130"/>
            <p:cNvSpPr>
              <a:spLocks noChangeShapeType="1"/>
            </p:cNvSpPr>
            <p:nvPr/>
          </p:nvSpPr>
          <p:spPr bwMode="auto">
            <a:xfrm flipH="1" flipV="1">
              <a:off x="3328" y="2984"/>
              <a:ext cx="24" cy="8"/>
            </a:xfrm>
            <a:prstGeom prst="line">
              <a:avLst/>
            </a:prstGeom>
            <a:noFill/>
            <a:ln w="12700">
              <a:solidFill>
                <a:srgbClr val="2222FF"/>
              </a:solidFill>
              <a:round/>
              <a:headEnd/>
              <a:tailEnd/>
            </a:ln>
          </p:spPr>
          <p:txBody>
            <a:bodyPr/>
            <a:lstStyle/>
            <a:p>
              <a:endParaRPr lang="en-US"/>
            </a:p>
          </p:txBody>
        </p:sp>
        <p:sp>
          <p:nvSpPr>
            <p:cNvPr id="878699" name="Line 1131"/>
            <p:cNvSpPr>
              <a:spLocks noChangeShapeType="1"/>
            </p:cNvSpPr>
            <p:nvPr/>
          </p:nvSpPr>
          <p:spPr bwMode="auto">
            <a:xfrm>
              <a:off x="3328" y="2984"/>
              <a:ext cx="1" cy="1"/>
            </a:xfrm>
            <a:prstGeom prst="line">
              <a:avLst/>
            </a:prstGeom>
            <a:noFill/>
            <a:ln w="12700">
              <a:solidFill>
                <a:srgbClr val="2222FF"/>
              </a:solidFill>
              <a:round/>
              <a:headEnd/>
              <a:tailEnd/>
            </a:ln>
          </p:spPr>
          <p:txBody>
            <a:bodyPr/>
            <a:lstStyle/>
            <a:p>
              <a:endParaRPr lang="en-US"/>
            </a:p>
          </p:txBody>
        </p:sp>
        <p:sp>
          <p:nvSpPr>
            <p:cNvPr id="878700" name="Line 1132"/>
            <p:cNvSpPr>
              <a:spLocks noChangeShapeType="1"/>
            </p:cNvSpPr>
            <p:nvPr/>
          </p:nvSpPr>
          <p:spPr bwMode="auto">
            <a:xfrm flipH="1" flipV="1">
              <a:off x="3320" y="2960"/>
              <a:ext cx="8" cy="24"/>
            </a:xfrm>
            <a:prstGeom prst="line">
              <a:avLst/>
            </a:prstGeom>
            <a:noFill/>
            <a:ln w="12700">
              <a:solidFill>
                <a:srgbClr val="2222FF"/>
              </a:solidFill>
              <a:round/>
              <a:headEnd/>
              <a:tailEnd/>
            </a:ln>
          </p:spPr>
          <p:txBody>
            <a:bodyPr/>
            <a:lstStyle/>
            <a:p>
              <a:endParaRPr lang="en-US"/>
            </a:p>
          </p:txBody>
        </p:sp>
        <p:sp>
          <p:nvSpPr>
            <p:cNvPr id="878701" name="Line 1133"/>
            <p:cNvSpPr>
              <a:spLocks noChangeShapeType="1"/>
            </p:cNvSpPr>
            <p:nvPr/>
          </p:nvSpPr>
          <p:spPr bwMode="auto">
            <a:xfrm>
              <a:off x="3320" y="2960"/>
              <a:ext cx="1" cy="1"/>
            </a:xfrm>
            <a:prstGeom prst="line">
              <a:avLst/>
            </a:prstGeom>
            <a:noFill/>
            <a:ln w="12700">
              <a:solidFill>
                <a:srgbClr val="2222FF"/>
              </a:solidFill>
              <a:round/>
              <a:headEnd/>
              <a:tailEnd/>
            </a:ln>
          </p:spPr>
          <p:txBody>
            <a:bodyPr/>
            <a:lstStyle/>
            <a:p>
              <a:endParaRPr lang="en-US"/>
            </a:p>
          </p:txBody>
        </p:sp>
        <p:sp>
          <p:nvSpPr>
            <p:cNvPr id="878702" name="Line 1134"/>
            <p:cNvSpPr>
              <a:spLocks noChangeShapeType="1"/>
            </p:cNvSpPr>
            <p:nvPr/>
          </p:nvSpPr>
          <p:spPr bwMode="auto">
            <a:xfrm>
              <a:off x="3320" y="2960"/>
              <a:ext cx="1" cy="1"/>
            </a:xfrm>
            <a:prstGeom prst="line">
              <a:avLst/>
            </a:prstGeom>
            <a:noFill/>
            <a:ln w="12700">
              <a:solidFill>
                <a:srgbClr val="2222FF"/>
              </a:solidFill>
              <a:round/>
              <a:headEnd/>
              <a:tailEnd/>
            </a:ln>
          </p:spPr>
          <p:txBody>
            <a:bodyPr/>
            <a:lstStyle/>
            <a:p>
              <a:endParaRPr lang="en-US"/>
            </a:p>
          </p:txBody>
        </p:sp>
        <p:sp>
          <p:nvSpPr>
            <p:cNvPr id="878703" name="Line 1135"/>
            <p:cNvSpPr>
              <a:spLocks noChangeShapeType="1"/>
            </p:cNvSpPr>
            <p:nvPr/>
          </p:nvSpPr>
          <p:spPr bwMode="auto">
            <a:xfrm>
              <a:off x="3320" y="2960"/>
              <a:ext cx="1" cy="1"/>
            </a:xfrm>
            <a:prstGeom prst="line">
              <a:avLst/>
            </a:prstGeom>
            <a:noFill/>
            <a:ln w="12700">
              <a:solidFill>
                <a:srgbClr val="2222FF"/>
              </a:solidFill>
              <a:round/>
              <a:headEnd/>
              <a:tailEnd/>
            </a:ln>
          </p:spPr>
          <p:txBody>
            <a:bodyPr/>
            <a:lstStyle/>
            <a:p>
              <a:endParaRPr lang="en-US"/>
            </a:p>
          </p:txBody>
        </p:sp>
        <p:sp>
          <p:nvSpPr>
            <p:cNvPr id="878704" name="Line 1136"/>
            <p:cNvSpPr>
              <a:spLocks noChangeShapeType="1"/>
            </p:cNvSpPr>
            <p:nvPr/>
          </p:nvSpPr>
          <p:spPr bwMode="auto">
            <a:xfrm flipV="1">
              <a:off x="3320" y="2944"/>
              <a:ext cx="8" cy="16"/>
            </a:xfrm>
            <a:prstGeom prst="line">
              <a:avLst/>
            </a:prstGeom>
            <a:noFill/>
            <a:ln w="12700">
              <a:solidFill>
                <a:srgbClr val="2222FF"/>
              </a:solidFill>
              <a:round/>
              <a:headEnd/>
              <a:tailEnd/>
            </a:ln>
          </p:spPr>
          <p:txBody>
            <a:bodyPr/>
            <a:lstStyle/>
            <a:p>
              <a:endParaRPr lang="en-US"/>
            </a:p>
          </p:txBody>
        </p:sp>
        <p:sp>
          <p:nvSpPr>
            <p:cNvPr id="878705" name="Line 1137"/>
            <p:cNvSpPr>
              <a:spLocks noChangeShapeType="1"/>
            </p:cNvSpPr>
            <p:nvPr/>
          </p:nvSpPr>
          <p:spPr bwMode="auto">
            <a:xfrm>
              <a:off x="3328" y="2944"/>
              <a:ext cx="1" cy="1"/>
            </a:xfrm>
            <a:prstGeom prst="line">
              <a:avLst/>
            </a:prstGeom>
            <a:noFill/>
            <a:ln w="12700">
              <a:solidFill>
                <a:srgbClr val="2222FF"/>
              </a:solidFill>
              <a:round/>
              <a:headEnd/>
              <a:tailEnd/>
            </a:ln>
          </p:spPr>
          <p:txBody>
            <a:bodyPr/>
            <a:lstStyle/>
            <a:p>
              <a:endParaRPr lang="en-US"/>
            </a:p>
          </p:txBody>
        </p:sp>
        <p:sp>
          <p:nvSpPr>
            <p:cNvPr id="878706" name="Line 1138"/>
            <p:cNvSpPr>
              <a:spLocks noChangeShapeType="1"/>
            </p:cNvSpPr>
            <p:nvPr/>
          </p:nvSpPr>
          <p:spPr bwMode="auto">
            <a:xfrm flipV="1">
              <a:off x="3328" y="2936"/>
              <a:ext cx="24" cy="8"/>
            </a:xfrm>
            <a:prstGeom prst="line">
              <a:avLst/>
            </a:prstGeom>
            <a:noFill/>
            <a:ln w="12700">
              <a:solidFill>
                <a:srgbClr val="2222FF"/>
              </a:solidFill>
              <a:round/>
              <a:headEnd/>
              <a:tailEnd/>
            </a:ln>
          </p:spPr>
          <p:txBody>
            <a:bodyPr/>
            <a:lstStyle/>
            <a:p>
              <a:endParaRPr lang="en-US"/>
            </a:p>
          </p:txBody>
        </p:sp>
        <p:sp>
          <p:nvSpPr>
            <p:cNvPr id="878707" name="Line 1139"/>
            <p:cNvSpPr>
              <a:spLocks noChangeShapeType="1"/>
            </p:cNvSpPr>
            <p:nvPr/>
          </p:nvSpPr>
          <p:spPr bwMode="auto">
            <a:xfrm>
              <a:off x="3352" y="2936"/>
              <a:ext cx="1" cy="1"/>
            </a:xfrm>
            <a:prstGeom prst="line">
              <a:avLst/>
            </a:prstGeom>
            <a:noFill/>
            <a:ln w="12700">
              <a:solidFill>
                <a:srgbClr val="2222FF"/>
              </a:solidFill>
              <a:round/>
              <a:headEnd/>
              <a:tailEnd/>
            </a:ln>
          </p:spPr>
          <p:txBody>
            <a:bodyPr/>
            <a:lstStyle/>
            <a:p>
              <a:endParaRPr lang="en-US"/>
            </a:p>
          </p:txBody>
        </p:sp>
        <p:sp>
          <p:nvSpPr>
            <p:cNvPr id="878708" name="Line 1140"/>
            <p:cNvSpPr>
              <a:spLocks noChangeShapeType="1"/>
            </p:cNvSpPr>
            <p:nvPr/>
          </p:nvSpPr>
          <p:spPr bwMode="auto">
            <a:xfrm>
              <a:off x="3352" y="2936"/>
              <a:ext cx="1" cy="1"/>
            </a:xfrm>
            <a:prstGeom prst="line">
              <a:avLst/>
            </a:prstGeom>
            <a:noFill/>
            <a:ln w="12700">
              <a:solidFill>
                <a:srgbClr val="2222FF"/>
              </a:solidFill>
              <a:round/>
              <a:headEnd/>
              <a:tailEnd/>
            </a:ln>
          </p:spPr>
          <p:txBody>
            <a:bodyPr/>
            <a:lstStyle/>
            <a:p>
              <a:endParaRPr lang="en-US"/>
            </a:p>
          </p:txBody>
        </p:sp>
        <p:sp>
          <p:nvSpPr>
            <p:cNvPr id="878709" name="Line 1141"/>
            <p:cNvSpPr>
              <a:spLocks noChangeShapeType="1"/>
            </p:cNvSpPr>
            <p:nvPr/>
          </p:nvSpPr>
          <p:spPr bwMode="auto">
            <a:xfrm>
              <a:off x="3352" y="2936"/>
              <a:ext cx="1" cy="1"/>
            </a:xfrm>
            <a:prstGeom prst="line">
              <a:avLst/>
            </a:prstGeom>
            <a:noFill/>
            <a:ln w="12700">
              <a:solidFill>
                <a:srgbClr val="2222FF"/>
              </a:solidFill>
              <a:round/>
              <a:headEnd/>
              <a:tailEnd/>
            </a:ln>
          </p:spPr>
          <p:txBody>
            <a:bodyPr/>
            <a:lstStyle/>
            <a:p>
              <a:endParaRPr lang="en-US"/>
            </a:p>
          </p:txBody>
        </p:sp>
        <p:sp>
          <p:nvSpPr>
            <p:cNvPr id="878710" name="Line 1142"/>
            <p:cNvSpPr>
              <a:spLocks noChangeShapeType="1"/>
            </p:cNvSpPr>
            <p:nvPr/>
          </p:nvSpPr>
          <p:spPr bwMode="auto">
            <a:xfrm>
              <a:off x="3352" y="2936"/>
              <a:ext cx="16" cy="8"/>
            </a:xfrm>
            <a:prstGeom prst="line">
              <a:avLst/>
            </a:prstGeom>
            <a:noFill/>
            <a:ln w="12700">
              <a:solidFill>
                <a:srgbClr val="2222FF"/>
              </a:solidFill>
              <a:round/>
              <a:headEnd/>
              <a:tailEnd/>
            </a:ln>
          </p:spPr>
          <p:txBody>
            <a:bodyPr/>
            <a:lstStyle/>
            <a:p>
              <a:endParaRPr lang="en-US"/>
            </a:p>
          </p:txBody>
        </p:sp>
        <p:sp>
          <p:nvSpPr>
            <p:cNvPr id="878711" name="Line 1143"/>
            <p:cNvSpPr>
              <a:spLocks noChangeShapeType="1"/>
            </p:cNvSpPr>
            <p:nvPr/>
          </p:nvSpPr>
          <p:spPr bwMode="auto">
            <a:xfrm>
              <a:off x="3368" y="2944"/>
              <a:ext cx="1" cy="1"/>
            </a:xfrm>
            <a:prstGeom prst="line">
              <a:avLst/>
            </a:prstGeom>
            <a:noFill/>
            <a:ln w="12700">
              <a:solidFill>
                <a:srgbClr val="2222FF"/>
              </a:solidFill>
              <a:round/>
              <a:headEnd/>
              <a:tailEnd/>
            </a:ln>
          </p:spPr>
          <p:txBody>
            <a:bodyPr/>
            <a:lstStyle/>
            <a:p>
              <a:endParaRPr lang="en-US"/>
            </a:p>
          </p:txBody>
        </p:sp>
        <p:sp>
          <p:nvSpPr>
            <p:cNvPr id="878712" name="Line 1144"/>
            <p:cNvSpPr>
              <a:spLocks noChangeShapeType="1"/>
            </p:cNvSpPr>
            <p:nvPr/>
          </p:nvSpPr>
          <p:spPr bwMode="auto">
            <a:xfrm>
              <a:off x="3368" y="2944"/>
              <a:ext cx="16" cy="16"/>
            </a:xfrm>
            <a:prstGeom prst="line">
              <a:avLst/>
            </a:prstGeom>
            <a:noFill/>
            <a:ln w="12700">
              <a:solidFill>
                <a:srgbClr val="2222FF"/>
              </a:solidFill>
              <a:round/>
              <a:headEnd/>
              <a:tailEnd/>
            </a:ln>
          </p:spPr>
          <p:txBody>
            <a:bodyPr/>
            <a:lstStyle/>
            <a:p>
              <a:endParaRPr lang="en-US"/>
            </a:p>
          </p:txBody>
        </p:sp>
        <p:sp>
          <p:nvSpPr>
            <p:cNvPr id="878713" name="Line 1145"/>
            <p:cNvSpPr>
              <a:spLocks noChangeShapeType="1"/>
            </p:cNvSpPr>
            <p:nvPr/>
          </p:nvSpPr>
          <p:spPr bwMode="auto">
            <a:xfrm>
              <a:off x="3384" y="2960"/>
              <a:ext cx="1" cy="1"/>
            </a:xfrm>
            <a:prstGeom prst="line">
              <a:avLst/>
            </a:prstGeom>
            <a:noFill/>
            <a:ln w="12700">
              <a:solidFill>
                <a:srgbClr val="2222FF"/>
              </a:solidFill>
              <a:round/>
              <a:headEnd/>
              <a:tailEnd/>
            </a:ln>
          </p:spPr>
          <p:txBody>
            <a:bodyPr/>
            <a:lstStyle/>
            <a:p>
              <a:endParaRPr lang="en-US"/>
            </a:p>
          </p:txBody>
        </p:sp>
        <p:sp>
          <p:nvSpPr>
            <p:cNvPr id="878714" name="Freeform 1146"/>
            <p:cNvSpPr>
              <a:spLocks/>
            </p:cNvSpPr>
            <p:nvPr/>
          </p:nvSpPr>
          <p:spPr bwMode="auto">
            <a:xfrm>
              <a:off x="2416" y="2936"/>
              <a:ext cx="96" cy="80"/>
            </a:xfrm>
            <a:custGeom>
              <a:avLst/>
              <a:gdLst/>
              <a:ahLst/>
              <a:cxnLst>
                <a:cxn ang="0">
                  <a:pos x="96" y="40"/>
                </a:cxn>
                <a:cxn ang="0">
                  <a:pos x="80" y="72"/>
                </a:cxn>
                <a:cxn ang="0">
                  <a:pos x="48" y="80"/>
                </a:cxn>
                <a:cxn ang="0">
                  <a:pos x="48" y="80"/>
                </a:cxn>
                <a:cxn ang="0">
                  <a:pos x="16" y="72"/>
                </a:cxn>
                <a:cxn ang="0">
                  <a:pos x="0" y="40"/>
                </a:cxn>
                <a:cxn ang="0">
                  <a:pos x="0" y="40"/>
                </a:cxn>
                <a:cxn ang="0">
                  <a:pos x="16" y="8"/>
                </a:cxn>
                <a:cxn ang="0">
                  <a:pos x="48" y="0"/>
                </a:cxn>
                <a:cxn ang="0">
                  <a:pos x="48" y="0"/>
                </a:cxn>
                <a:cxn ang="0">
                  <a:pos x="80" y="8"/>
                </a:cxn>
                <a:cxn ang="0">
                  <a:pos x="96" y="40"/>
                </a:cxn>
              </a:cxnLst>
              <a:rect l="0" t="0" r="r" b="b"/>
              <a:pathLst>
                <a:path w="96" h="80">
                  <a:moveTo>
                    <a:pt x="96" y="40"/>
                  </a:moveTo>
                  <a:lnTo>
                    <a:pt x="80" y="72"/>
                  </a:lnTo>
                  <a:lnTo>
                    <a:pt x="48" y="80"/>
                  </a:lnTo>
                  <a:lnTo>
                    <a:pt x="48" y="80"/>
                  </a:lnTo>
                  <a:lnTo>
                    <a:pt x="16" y="72"/>
                  </a:lnTo>
                  <a:lnTo>
                    <a:pt x="0" y="40"/>
                  </a:lnTo>
                  <a:lnTo>
                    <a:pt x="0" y="40"/>
                  </a:lnTo>
                  <a:lnTo>
                    <a:pt x="16" y="8"/>
                  </a:lnTo>
                  <a:lnTo>
                    <a:pt x="48" y="0"/>
                  </a:lnTo>
                  <a:lnTo>
                    <a:pt x="48" y="0"/>
                  </a:lnTo>
                  <a:lnTo>
                    <a:pt x="80" y="8"/>
                  </a:lnTo>
                  <a:lnTo>
                    <a:pt x="96" y="40"/>
                  </a:lnTo>
                  <a:close/>
                </a:path>
              </a:pathLst>
            </a:custGeom>
            <a:solidFill>
              <a:srgbClr val="2222FF"/>
            </a:solidFill>
            <a:ln w="9525">
              <a:noFill/>
              <a:round/>
              <a:headEnd/>
              <a:tailEnd/>
            </a:ln>
          </p:spPr>
          <p:txBody>
            <a:bodyPr/>
            <a:lstStyle/>
            <a:p>
              <a:endParaRPr lang="en-US"/>
            </a:p>
          </p:txBody>
        </p:sp>
        <p:sp>
          <p:nvSpPr>
            <p:cNvPr id="878715" name="Line 1147"/>
            <p:cNvSpPr>
              <a:spLocks noChangeShapeType="1"/>
            </p:cNvSpPr>
            <p:nvPr/>
          </p:nvSpPr>
          <p:spPr bwMode="auto">
            <a:xfrm flipH="1">
              <a:off x="2496" y="2976"/>
              <a:ext cx="16" cy="32"/>
            </a:xfrm>
            <a:prstGeom prst="line">
              <a:avLst/>
            </a:prstGeom>
            <a:noFill/>
            <a:ln w="12700">
              <a:solidFill>
                <a:srgbClr val="2222FF"/>
              </a:solidFill>
              <a:round/>
              <a:headEnd/>
              <a:tailEnd/>
            </a:ln>
          </p:spPr>
          <p:txBody>
            <a:bodyPr/>
            <a:lstStyle/>
            <a:p>
              <a:endParaRPr lang="en-US"/>
            </a:p>
          </p:txBody>
        </p:sp>
        <p:sp>
          <p:nvSpPr>
            <p:cNvPr id="878716" name="Line 1148"/>
            <p:cNvSpPr>
              <a:spLocks noChangeShapeType="1"/>
            </p:cNvSpPr>
            <p:nvPr/>
          </p:nvSpPr>
          <p:spPr bwMode="auto">
            <a:xfrm>
              <a:off x="2496" y="3008"/>
              <a:ext cx="1" cy="1"/>
            </a:xfrm>
            <a:prstGeom prst="line">
              <a:avLst/>
            </a:prstGeom>
            <a:noFill/>
            <a:ln w="12700">
              <a:solidFill>
                <a:srgbClr val="2222FF"/>
              </a:solidFill>
              <a:round/>
              <a:headEnd/>
              <a:tailEnd/>
            </a:ln>
          </p:spPr>
          <p:txBody>
            <a:bodyPr/>
            <a:lstStyle/>
            <a:p>
              <a:endParaRPr lang="en-US"/>
            </a:p>
          </p:txBody>
        </p:sp>
        <p:sp>
          <p:nvSpPr>
            <p:cNvPr id="878717" name="Line 1149"/>
            <p:cNvSpPr>
              <a:spLocks noChangeShapeType="1"/>
            </p:cNvSpPr>
            <p:nvPr/>
          </p:nvSpPr>
          <p:spPr bwMode="auto">
            <a:xfrm flipH="1">
              <a:off x="2464" y="3008"/>
              <a:ext cx="32" cy="8"/>
            </a:xfrm>
            <a:prstGeom prst="line">
              <a:avLst/>
            </a:prstGeom>
            <a:noFill/>
            <a:ln w="12700">
              <a:solidFill>
                <a:srgbClr val="2222FF"/>
              </a:solidFill>
              <a:round/>
              <a:headEnd/>
              <a:tailEnd/>
            </a:ln>
          </p:spPr>
          <p:txBody>
            <a:bodyPr/>
            <a:lstStyle/>
            <a:p>
              <a:endParaRPr lang="en-US"/>
            </a:p>
          </p:txBody>
        </p:sp>
        <p:sp>
          <p:nvSpPr>
            <p:cNvPr id="878718" name="Line 1150"/>
            <p:cNvSpPr>
              <a:spLocks noChangeShapeType="1"/>
            </p:cNvSpPr>
            <p:nvPr/>
          </p:nvSpPr>
          <p:spPr bwMode="auto">
            <a:xfrm>
              <a:off x="2464" y="3016"/>
              <a:ext cx="1" cy="1"/>
            </a:xfrm>
            <a:prstGeom prst="line">
              <a:avLst/>
            </a:prstGeom>
            <a:noFill/>
            <a:ln w="12700">
              <a:solidFill>
                <a:srgbClr val="2222FF"/>
              </a:solidFill>
              <a:round/>
              <a:headEnd/>
              <a:tailEnd/>
            </a:ln>
          </p:spPr>
          <p:txBody>
            <a:bodyPr/>
            <a:lstStyle/>
            <a:p>
              <a:endParaRPr lang="en-US"/>
            </a:p>
          </p:txBody>
        </p:sp>
        <p:sp>
          <p:nvSpPr>
            <p:cNvPr id="878719" name="Line 1151"/>
            <p:cNvSpPr>
              <a:spLocks noChangeShapeType="1"/>
            </p:cNvSpPr>
            <p:nvPr/>
          </p:nvSpPr>
          <p:spPr bwMode="auto">
            <a:xfrm>
              <a:off x="2464" y="3016"/>
              <a:ext cx="1" cy="1"/>
            </a:xfrm>
            <a:prstGeom prst="line">
              <a:avLst/>
            </a:prstGeom>
            <a:noFill/>
            <a:ln w="12700">
              <a:solidFill>
                <a:srgbClr val="2222FF"/>
              </a:solidFill>
              <a:round/>
              <a:headEnd/>
              <a:tailEnd/>
            </a:ln>
          </p:spPr>
          <p:txBody>
            <a:bodyPr/>
            <a:lstStyle/>
            <a:p>
              <a:endParaRPr lang="en-US"/>
            </a:p>
          </p:txBody>
        </p:sp>
        <p:sp>
          <p:nvSpPr>
            <p:cNvPr id="878720" name="Line 1152"/>
            <p:cNvSpPr>
              <a:spLocks noChangeShapeType="1"/>
            </p:cNvSpPr>
            <p:nvPr/>
          </p:nvSpPr>
          <p:spPr bwMode="auto">
            <a:xfrm>
              <a:off x="2464" y="3016"/>
              <a:ext cx="1" cy="1"/>
            </a:xfrm>
            <a:prstGeom prst="line">
              <a:avLst/>
            </a:prstGeom>
            <a:noFill/>
            <a:ln w="12700">
              <a:solidFill>
                <a:srgbClr val="2222FF"/>
              </a:solidFill>
              <a:round/>
              <a:headEnd/>
              <a:tailEnd/>
            </a:ln>
          </p:spPr>
          <p:txBody>
            <a:bodyPr/>
            <a:lstStyle/>
            <a:p>
              <a:endParaRPr lang="en-US"/>
            </a:p>
          </p:txBody>
        </p:sp>
        <p:sp>
          <p:nvSpPr>
            <p:cNvPr id="878721" name="Line 1153"/>
            <p:cNvSpPr>
              <a:spLocks noChangeShapeType="1"/>
            </p:cNvSpPr>
            <p:nvPr/>
          </p:nvSpPr>
          <p:spPr bwMode="auto">
            <a:xfrm flipH="1" flipV="1">
              <a:off x="2432" y="3008"/>
              <a:ext cx="32" cy="8"/>
            </a:xfrm>
            <a:prstGeom prst="line">
              <a:avLst/>
            </a:prstGeom>
            <a:noFill/>
            <a:ln w="12700">
              <a:solidFill>
                <a:srgbClr val="2222FF"/>
              </a:solidFill>
              <a:round/>
              <a:headEnd/>
              <a:tailEnd/>
            </a:ln>
          </p:spPr>
          <p:txBody>
            <a:bodyPr/>
            <a:lstStyle/>
            <a:p>
              <a:endParaRPr lang="en-US"/>
            </a:p>
          </p:txBody>
        </p:sp>
        <p:sp>
          <p:nvSpPr>
            <p:cNvPr id="878722" name="Line 1154"/>
            <p:cNvSpPr>
              <a:spLocks noChangeShapeType="1"/>
            </p:cNvSpPr>
            <p:nvPr/>
          </p:nvSpPr>
          <p:spPr bwMode="auto">
            <a:xfrm>
              <a:off x="2432" y="3008"/>
              <a:ext cx="1" cy="1"/>
            </a:xfrm>
            <a:prstGeom prst="line">
              <a:avLst/>
            </a:prstGeom>
            <a:noFill/>
            <a:ln w="12700">
              <a:solidFill>
                <a:srgbClr val="2222FF"/>
              </a:solidFill>
              <a:round/>
              <a:headEnd/>
              <a:tailEnd/>
            </a:ln>
          </p:spPr>
          <p:txBody>
            <a:bodyPr/>
            <a:lstStyle/>
            <a:p>
              <a:endParaRPr lang="en-US"/>
            </a:p>
          </p:txBody>
        </p:sp>
        <p:sp>
          <p:nvSpPr>
            <p:cNvPr id="878723" name="Line 1155"/>
            <p:cNvSpPr>
              <a:spLocks noChangeShapeType="1"/>
            </p:cNvSpPr>
            <p:nvPr/>
          </p:nvSpPr>
          <p:spPr bwMode="auto">
            <a:xfrm flipH="1" flipV="1">
              <a:off x="2416" y="2976"/>
              <a:ext cx="16" cy="32"/>
            </a:xfrm>
            <a:prstGeom prst="line">
              <a:avLst/>
            </a:prstGeom>
            <a:noFill/>
            <a:ln w="12700">
              <a:solidFill>
                <a:srgbClr val="2222FF"/>
              </a:solidFill>
              <a:round/>
              <a:headEnd/>
              <a:tailEnd/>
            </a:ln>
          </p:spPr>
          <p:txBody>
            <a:bodyPr/>
            <a:lstStyle/>
            <a:p>
              <a:endParaRPr lang="en-US"/>
            </a:p>
          </p:txBody>
        </p:sp>
        <p:sp>
          <p:nvSpPr>
            <p:cNvPr id="878724" name="Line 1156"/>
            <p:cNvSpPr>
              <a:spLocks noChangeShapeType="1"/>
            </p:cNvSpPr>
            <p:nvPr/>
          </p:nvSpPr>
          <p:spPr bwMode="auto">
            <a:xfrm>
              <a:off x="2416" y="2976"/>
              <a:ext cx="1" cy="1"/>
            </a:xfrm>
            <a:prstGeom prst="line">
              <a:avLst/>
            </a:prstGeom>
            <a:noFill/>
            <a:ln w="12700">
              <a:solidFill>
                <a:srgbClr val="2222FF"/>
              </a:solidFill>
              <a:round/>
              <a:headEnd/>
              <a:tailEnd/>
            </a:ln>
          </p:spPr>
          <p:txBody>
            <a:bodyPr/>
            <a:lstStyle/>
            <a:p>
              <a:endParaRPr lang="en-US"/>
            </a:p>
          </p:txBody>
        </p:sp>
        <p:sp>
          <p:nvSpPr>
            <p:cNvPr id="878725" name="Line 1157"/>
            <p:cNvSpPr>
              <a:spLocks noChangeShapeType="1"/>
            </p:cNvSpPr>
            <p:nvPr/>
          </p:nvSpPr>
          <p:spPr bwMode="auto">
            <a:xfrm>
              <a:off x="2416" y="2976"/>
              <a:ext cx="1" cy="1"/>
            </a:xfrm>
            <a:prstGeom prst="line">
              <a:avLst/>
            </a:prstGeom>
            <a:noFill/>
            <a:ln w="12700">
              <a:solidFill>
                <a:srgbClr val="2222FF"/>
              </a:solidFill>
              <a:round/>
              <a:headEnd/>
              <a:tailEnd/>
            </a:ln>
          </p:spPr>
          <p:txBody>
            <a:bodyPr/>
            <a:lstStyle/>
            <a:p>
              <a:endParaRPr lang="en-US"/>
            </a:p>
          </p:txBody>
        </p:sp>
        <p:sp>
          <p:nvSpPr>
            <p:cNvPr id="878726" name="Line 1158"/>
            <p:cNvSpPr>
              <a:spLocks noChangeShapeType="1"/>
            </p:cNvSpPr>
            <p:nvPr/>
          </p:nvSpPr>
          <p:spPr bwMode="auto">
            <a:xfrm>
              <a:off x="2416" y="2976"/>
              <a:ext cx="1" cy="1"/>
            </a:xfrm>
            <a:prstGeom prst="line">
              <a:avLst/>
            </a:prstGeom>
            <a:noFill/>
            <a:ln w="12700">
              <a:solidFill>
                <a:srgbClr val="2222FF"/>
              </a:solidFill>
              <a:round/>
              <a:headEnd/>
              <a:tailEnd/>
            </a:ln>
          </p:spPr>
          <p:txBody>
            <a:bodyPr/>
            <a:lstStyle/>
            <a:p>
              <a:endParaRPr lang="en-US"/>
            </a:p>
          </p:txBody>
        </p:sp>
        <p:sp>
          <p:nvSpPr>
            <p:cNvPr id="878727" name="Line 1159"/>
            <p:cNvSpPr>
              <a:spLocks noChangeShapeType="1"/>
            </p:cNvSpPr>
            <p:nvPr/>
          </p:nvSpPr>
          <p:spPr bwMode="auto">
            <a:xfrm flipV="1">
              <a:off x="2416" y="2944"/>
              <a:ext cx="16" cy="32"/>
            </a:xfrm>
            <a:prstGeom prst="line">
              <a:avLst/>
            </a:prstGeom>
            <a:noFill/>
            <a:ln w="12700">
              <a:solidFill>
                <a:srgbClr val="2222FF"/>
              </a:solidFill>
              <a:round/>
              <a:headEnd/>
              <a:tailEnd/>
            </a:ln>
          </p:spPr>
          <p:txBody>
            <a:bodyPr/>
            <a:lstStyle/>
            <a:p>
              <a:endParaRPr lang="en-US"/>
            </a:p>
          </p:txBody>
        </p:sp>
        <p:sp>
          <p:nvSpPr>
            <p:cNvPr id="878728" name="Line 1160"/>
            <p:cNvSpPr>
              <a:spLocks noChangeShapeType="1"/>
            </p:cNvSpPr>
            <p:nvPr/>
          </p:nvSpPr>
          <p:spPr bwMode="auto">
            <a:xfrm>
              <a:off x="2432" y="2944"/>
              <a:ext cx="1" cy="1"/>
            </a:xfrm>
            <a:prstGeom prst="line">
              <a:avLst/>
            </a:prstGeom>
            <a:noFill/>
            <a:ln w="12700">
              <a:solidFill>
                <a:srgbClr val="2222FF"/>
              </a:solidFill>
              <a:round/>
              <a:headEnd/>
              <a:tailEnd/>
            </a:ln>
          </p:spPr>
          <p:txBody>
            <a:bodyPr/>
            <a:lstStyle/>
            <a:p>
              <a:endParaRPr lang="en-US"/>
            </a:p>
          </p:txBody>
        </p:sp>
        <p:sp>
          <p:nvSpPr>
            <p:cNvPr id="878729" name="Line 1161"/>
            <p:cNvSpPr>
              <a:spLocks noChangeShapeType="1"/>
            </p:cNvSpPr>
            <p:nvPr/>
          </p:nvSpPr>
          <p:spPr bwMode="auto">
            <a:xfrm flipV="1">
              <a:off x="2432" y="2936"/>
              <a:ext cx="32" cy="8"/>
            </a:xfrm>
            <a:prstGeom prst="line">
              <a:avLst/>
            </a:prstGeom>
            <a:noFill/>
            <a:ln w="12700">
              <a:solidFill>
                <a:srgbClr val="2222FF"/>
              </a:solidFill>
              <a:round/>
              <a:headEnd/>
              <a:tailEnd/>
            </a:ln>
          </p:spPr>
          <p:txBody>
            <a:bodyPr/>
            <a:lstStyle/>
            <a:p>
              <a:endParaRPr lang="en-US"/>
            </a:p>
          </p:txBody>
        </p:sp>
        <p:sp>
          <p:nvSpPr>
            <p:cNvPr id="878730" name="Line 1162"/>
            <p:cNvSpPr>
              <a:spLocks noChangeShapeType="1"/>
            </p:cNvSpPr>
            <p:nvPr/>
          </p:nvSpPr>
          <p:spPr bwMode="auto">
            <a:xfrm>
              <a:off x="2464" y="2936"/>
              <a:ext cx="1" cy="1"/>
            </a:xfrm>
            <a:prstGeom prst="line">
              <a:avLst/>
            </a:prstGeom>
            <a:noFill/>
            <a:ln w="12700">
              <a:solidFill>
                <a:srgbClr val="2222FF"/>
              </a:solidFill>
              <a:round/>
              <a:headEnd/>
              <a:tailEnd/>
            </a:ln>
          </p:spPr>
          <p:txBody>
            <a:bodyPr/>
            <a:lstStyle/>
            <a:p>
              <a:endParaRPr lang="en-US"/>
            </a:p>
          </p:txBody>
        </p:sp>
        <p:sp>
          <p:nvSpPr>
            <p:cNvPr id="878731" name="Line 1163"/>
            <p:cNvSpPr>
              <a:spLocks noChangeShapeType="1"/>
            </p:cNvSpPr>
            <p:nvPr/>
          </p:nvSpPr>
          <p:spPr bwMode="auto">
            <a:xfrm>
              <a:off x="2464" y="2936"/>
              <a:ext cx="1" cy="1"/>
            </a:xfrm>
            <a:prstGeom prst="line">
              <a:avLst/>
            </a:prstGeom>
            <a:noFill/>
            <a:ln w="12700">
              <a:solidFill>
                <a:srgbClr val="2222FF"/>
              </a:solidFill>
              <a:round/>
              <a:headEnd/>
              <a:tailEnd/>
            </a:ln>
          </p:spPr>
          <p:txBody>
            <a:bodyPr/>
            <a:lstStyle/>
            <a:p>
              <a:endParaRPr lang="en-US"/>
            </a:p>
          </p:txBody>
        </p:sp>
        <p:sp>
          <p:nvSpPr>
            <p:cNvPr id="878732" name="Line 1164"/>
            <p:cNvSpPr>
              <a:spLocks noChangeShapeType="1"/>
            </p:cNvSpPr>
            <p:nvPr/>
          </p:nvSpPr>
          <p:spPr bwMode="auto">
            <a:xfrm>
              <a:off x="2464" y="2936"/>
              <a:ext cx="1" cy="1"/>
            </a:xfrm>
            <a:prstGeom prst="line">
              <a:avLst/>
            </a:prstGeom>
            <a:noFill/>
            <a:ln w="12700">
              <a:solidFill>
                <a:srgbClr val="2222FF"/>
              </a:solidFill>
              <a:round/>
              <a:headEnd/>
              <a:tailEnd/>
            </a:ln>
          </p:spPr>
          <p:txBody>
            <a:bodyPr/>
            <a:lstStyle/>
            <a:p>
              <a:endParaRPr lang="en-US"/>
            </a:p>
          </p:txBody>
        </p:sp>
        <p:sp>
          <p:nvSpPr>
            <p:cNvPr id="878733" name="Line 1165"/>
            <p:cNvSpPr>
              <a:spLocks noChangeShapeType="1"/>
            </p:cNvSpPr>
            <p:nvPr/>
          </p:nvSpPr>
          <p:spPr bwMode="auto">
            <a:xfrm>
              <a:off x="2464" y="2936"/>
              <a:ext cx="32" cy="8"/>
            </a:xfrm>
            <a:prstGeom prst="line">
              <a:avLst/>
            </a:prstGeom>
            <a:noFill/>
            <a:ln w="12700">
              <a:solidFill>
                <a:srgbClr val="2222FF"/>
              </a:solidFill>
              <a:round/>
              <a:headEnd/>
              <a:tailEnd/>
            </a:ln>
          </p:spPr>
          <p:txBody>
            <a:bodyPr/>
            <a:lstStyle/>
            <a:p>
              <a:endParaRPr lang="en-US"/>
            </a:p>
          </p:txBody>
        </p:sp>
        <p:sp>
          <p:nvSpPr>
            <p:cNvPr id="878734" name="Line 1166"/>
            <p:cNvSpPr>
              <a:spLocks noChangeShapeType="1"/>
            </p:cNvSpPr>
            <p:nvPr/>
          </p:nvSpPr>
          <p:spPr bwMode="auto">
            <a:xfrm>
              <a:off x="2496" y="2944"/>
              <a:ext cx="1" cy="1"/>
            </a:xfrm>
            <a:prstGeom prst="line">
              <a:avLst/>
            </a:prstGeom>
            <a:noFill/>
            <a:ln w="12700">
              <a:solidFill>
                <a:srgbClr val="2222FF"/>
              </a:solidFill>
              <a:round/>
              <a:headEnd/>
              <a:tailEnd/>
            </a:ln>
          </p:spPr>
          <p:txBody>
            <a:bodyPr/>
            <a:lstStyle/>
            <a:p>
              <a:endParaRPr lang="en-US"/>
            </a:p>
          </p:txBody>
        </p:sp>
        <p:sp>
          <p:nvSpPr>
            <p:cNvPr id="878735" name="Line 1167"/>
            <p:cNvSpPr>
              <a:spLocks noChangeShapeType="1"/>
            </p:cNvSpPr>
            <p:nvPr/>
          </p:nvSpPr>
          <p:spPr bwMode="auto">
            <a:xfrm>
              <a:off x="2496" y="2944"/>
              <a:ext cx="16" cy="32"/>
            </a:xfrm>
            <a:prstGeom prst="line">
              <a:avLst/>
            </a:prstGeom>
            <a:noFill/>
            <a:ln w="12700">
              <a:solidFill>
                <a:srgbClr val="2222FF"/>
              </a:solidFill>
              <a:round/>
              <a:headEnd/>
              <a:tailEnd/>
            </a:ln>
          </p:spPr>
          <p:txBody>
            <a:bodyPr/>
            <a:lstStyle/>
            <a:p>
              <a:endParaRPr lang="en-US"/>
            </a:p>
          </p:txBody>
        </p:sp>
        <p:sp>
          <p:nvSpPr>
            <p:cNvPr id="878736" name="Line 1168"/>
            <p:cNvSpPr>
              <a:spLocks noChangeShapeType="1"/>
            </p:cNvSpPr>
            <p:nvPr/>
          </p:nvSpPr>
          <p:spPr bwMode="auto">
            <a:xfrm>
              <a:off x="2512" y="2976"/>
              <a:ext cx="1" cy="1"/>
            </a:xfrm>
            <a:prstGeom prst="line">
              <a:avLst/>
            </a:prstGeom>
            <a:noFill/>
            <a:ln w="12700">
              <a:solidFill>
                <a:srgbClr val="2222FF"/>
              </a:solidFill>
              <a:round/>
              <a:headEnd/>
              <a:tailEnd/>
            </a:ln>
          </p:spPr>
          <p:txBody>
            <a:bodyPr/>
            <a:lstStyle/>
            <a:p>
              <a:endParaRPr lang="en-US"/>
            </a:p>
          </p:txBody>
        </p:sp>
        <p:sp>
          <p:nvSpPr>
            <p:cNvPr id="878737" name="Freeform 1169"/>
            <p:cNvSpPr>
              <a:spLocks/>
            </p:cNvSpPr>
            <p:nvPr/>
          </p:nvSpPr>
          <p:spPr bwMode="auto">
            <a:xfrm>
              <a:off x="1520" y="2448"/>
              <a:ext cx="64" cy="32"/>
            </a:xfrm>
            <a:custGeom>
              <a:avLst/>
              <a:gdLst/>
              <a:ahLst/>
              <a:cxnLst>
                <a:cxn ang="0">
                  <a:pos x="0" y="16"/>
                </a:cxn>
                <a:cxn ang="0">
                  <a:pos x="8" y="0"/>
                </a:cxn>
                <a:cxn ang="0">
                  <a:pos x="64" y="16"/>
                </a:cxn>
                <a:cxn ang="0">
                  <a:pos x="64" y="32"/>
                </a:cxn>
                <a:cxn ang="0">
                  <a:pos x="0" y="16"/>
                </a:cxn>
              </a:cxnLst>
              <a:rect l="0" t="0" r="r" b="b"/>
              <a:pathLst>
                <a:path w="64" h="32">
                  <a:moveTo>
                    <a:pt x="0" y="16"/>
                  </a:moveTo>
                  <a:lnTo>
                    <a:pt x="8" y="0"/>
                  </a:lnTo>
                  <a:lnTo>
                    <a:pt x="64" y="16"/>
                  </a:lnTo>
                  <a:lnTo>
                    <a:pt x="64" y="32"/>
                  </a:lnTo>
                  <a:lnTo>
                    <a:pt x="0" y="16"/>
                  </a:lnTo>
                  <a:close/>
                </a:path>
              </a:pathLst>
            </a:custGeom>
            <a:solidFill>
              <a:srgbClr val="FF22FF"/>
            </a:solidFill>
            <a:ln w="9525">
              <a:noFill/>
              <a:round/>
              <a:headEnd/>
              <a:tailEnd/>
            </a:ln>
          </p:spPr>
          <p:txBody>
            <a:bodyPr/>
            <a:lstStyle/>
            <a:p>
              <a:endParaRPr lang="en-US"/>
            </a:p>
          </p:txBody>
        </p:sp>
        <p:sp>
          <p:nvSpPr>
            <p:cNvPr id="878738" name="Freeform 1170"/>
            <p:cNvSpPr>
              <a:spLocks/>
            </p:cNvSpPr>
            <p:nvPr/>
          </p:nvSpPr>
          <p:spPr bwMode="auto">
            <a:xfrm>
              <a:off x="1616" y="2472"/>
              <a:ext cx="64" cy="32"/>
            </a:xfrm>
            <a:custGeom>
              <a:avLst/>
              <a:gdLst/>
              <a:ahLst/>
              <a:cxnLst>
                <a:cxn ang="0">
                  <a:pos x="0" y="16"/>
                </a:cxn>
                <a:cxn ang="0">
                  <a:pos x="0" y="0"/>
                </a:cxn>
                <a:cxn ang="0">
                  <a:pos x="64" y="16"/>
                </a:cxn>
                <a:cxn ang="0">
                  <a:pos x="56" y="32"/>
                </a:cxn>
                <a:cxn ang="0">
                  <a:pos x="0" y="16"/>
                </a:cxn>
              </a:cxnLst>
              <a:rect l="0" t="0" r="r" b="b"/>
              <a:pathLst>
                <a:path w="64" h="32">
                  <a:moveTo>
                    <a:pt x="0" y="16"/>
                  </a:moveTo>
                  <a:lnTo>
                    <a:pt x="0" y="0"/>
                  </a:lnTo>
                  <a:lnTo>
                    <a:pt x="64" y="16"/>
                  </a:lnTo>
                  <a:lnTo>
                    <a:pt x="56" y="32"/>
                  </a:lnTo>
                  <a:lnTo>
                    <a:pt x="0" y="16"/>
                  </a:lnTo>
                  <a:close/>
                </a:path>
              </a:pathLst>
            </a:custGeom>
            <a:solidFill>
              <a:srgbClr val="FF22FF"/>
            </a:solidFill>
            <a:ln w="9525">
              <a:noFill/>
              <a:round/>
              <a:headEnd/>
              <a:tailEnd/>
            </a:ln>
          </p:spPr>
          <p:txBody>
            <a:bodyPr/>
            <a:lstStyle/>
            <a:p>
              <a:endParaRPr lang="en-US"/>
            </a:p>
          </p:txBody>
        </p:sp>
        <p:sp>
          <p:nvSpPr>
            <p:cNvPr id="878739" name="Freeform 1171"/>
            <p:cNvSpPr>
              <a:spLocks/>
            </p:cNvSpPr>
            <p:nvPr/>
          </p:nvSpPr>
          <p:spPr bwMode="auto">
            <a:xfrm>
              <a:off x="1704" y="2496"/>
              <a:ext cx="64" cy="32"/>
            </a:xfrm>
            <a:custGeom>
              <a:avLst/>
              <a:gdLst/>
              <a:ahLst/>
              <a:cxnLst>
                <a:cxn ang="0">
                  <a:pos x="0" y="16"/>
                </a:cxn>
                <a:cxn ang="0">
                  <a:pos x="8" y="0"/>
                </a:cxn>
                <a:cxn ang="0">
                  <a:pos x="64" y="16"/>
                </a:cxn>
                <a:cxn ang="0">
                  <a:pos x="64" y="32"/>
                </a:cxn>
                <a:cxn ang="0">
                  <a:pos x="0" y="16"/>
                </a:cxn>
              </a:cxnLst>
              <a:rect l="0" t="0" r="r" b="b"/>
              <a:pathLst>
                <a:path w="64" h="32">
                  <a:moveTo>
                    <a:pt x="0" y="16"/>
                  </a:moveTo>
                  <a:lnTo>
                    <a:pt x="8" y="0"/>
                  </a:lnTo>
                  <a:lnTo>
                    <a:pt x="64" y="16"/>
                  </a:lnTo>
                  <a:lnTo>
                    <a:pt x="64" y="32"/>
                  </a:lnTo>
                  <a:lnTo>
                    <a:pt x="0" y="16"/>
                  </a:lnTo>
                  <a:close/>
                </a:path>
              </a:pathLst>
            </a:custGeom>
            <a:solidFill>
              <a:srgbClr val="FF22FF"/>
            </a:solidFill>
            <a:ln w="9525">
              <a:noFill/>
              <a:round/>
              <a:headEnd/>
              <a:tailEnd/>
            </a:ln>
          </p:spPr>
          <p:txBody>
            <a:bodyPr/>
            <a:lstStyle/>
            <a:p>
              <a:endParaRPr lang="en-US"/>
            </a:p>
          </p:txBody>
        </p:sp>
        <p:sp>
          <p:nvSpPr>
            <p:cNvPr id="878740" name="Freeform 1172"/>
            <p:cNvSpPr>
              <a:spLocks/>
            </p:cNvSpPr>
            <p:nvPr/>
          </p:nvSpPr>
          <p:spPr bwMode="auto">
            <a:xfrm>
              <a:off x="1800" y="2528"/>
              <a:ext cx="64" cy="32"/>
            </a:xfrm>
            <a:custGeom>
              <a:avLst/>
              <a:gdLst/>
              <a:ahLst/>
              <a:cxnLst>
                <a:cxn ang="0">
                  <a:pos x="0" y="16"/>
                </a:cxn>
                <a:cxn ang="0">
                  <a:pos x="8" y="0"/>
                </a:cxn>
                <a:cxn ang="0">
                  <a:pos x="64" y="16"/>
                </a:cxn>
                <a:cxn ang="0">
                  <a:pos x="56" y="32"/>
                </a:cxn>
                <a:cxn ang="0">
                  <a:pos x="0" y="16"/>
                </a:cxn>
              </a:cxnLst>
              <a:rect l="0" t="0" r="r" b="b"/>
              <a:pathLst>
                <a:path w="64" h="32">
                  <a:moveTo>
                    <a:pt x="0" y="16"/>
                  </a:moveTo>
                  <a:lnTo>
                    <a:pt x="8" y="0"/>
                  </a:lnTo>
                  <a:lnTo>
                    <a:pt x="64" y="16"/>
                  </a:lnTo>
                  <a:lnTo>
                    <a:pt x="56" y="32"/>
                  </a:lnTo>
                  <a:lnTo>
                    <a:pt x="0" y="16"/>
                  </a:lnTo>
                  <a:close/>
                </a:path>
              </a:pathLst>
            </a:custGeom>
            <a:solidFill>
              <a:srgbClr val="FF22FF"/>
            </a:solidFill>
            <a:ln w="9525">
              <a:noFill/>
              <a:round/>
              <a:headEnd/>
              <a:tailEnd/>
            </a:ln>
          </p:spPr>
          <p:txBody>
            <a:bodyPr/>
            <a:lstStyle/>
            <a:p>
              <a:endParaRPr lang="en-US"/>
            </a:p>
          </p:txBody>
        </p:sp>
        <p:sp>
          <p:nvSpPr>
            <p:cNvPr id="878741" name="Freeform 1173"/>
            <p:cNvSpPr>
              <a:spLocks/>
            </p:cNvSpPr>
            <p:nvPr/>
          </p:nvSpPr>
          <p:spPr bwMode="auto">
            <a:xfrm>
              <a:off x="1896" y="2552"/>
              <a:ext cx="56" cy="32"/>
            </a:xfrm>
            <a:custGeom>
              <a:avLst/>
              <a:gdLst/>
              <a:ahLst/>
              <a:cxnLst>
                <a:cxn ang="0">
                  <a:pos x="0" y="16"/>
                </a:cxn>
                <a:cxn ang="0">
                  <a:pos x="0" y="0"/>
                </a:cxn>
                <a:cxn ang="0">
                  <a:pos x="56" y="16"/>
                </a:cxn>
                <a:cxn ang="0">
                  <a:pos x="56" y="32"/>
                </a:cxn>
                <a:cxn ang="0">
                  <a:pos x="0" y="16"/>
                </a:cxn>
              </a:cxnLst>
              <a:rect l="0" t="0" r="r" b="b"/>
              <a:pathLst>
                <a:path w="56" h="32">
                  <a:moveTo>
                    <a:pt x="0" y="16"/>
                  </a:moveTo>
                  <a:lnTo>
                    <a:pt x="0" y="0"/>
                  </a:lnTo>
                  <a:lnTo>
                    <a:pt x="56" y="16"/>
                  </a:lnTo>
                  <a:lnTo>
                    <a:pt x="56" y="32"/>
                  </a:lnTo>
                  <a:lnTo>
                    <a:pt x="0" y="16"/>
                  </a:lnTo>
                  <a:close/>
                </a:path>
              </a:pathLst>
            </a:custGeom>
            <a:solidFill>
              <a:srgbClr val="FF22FF"/>
            </a:solidFill>
            <a:ln w="9525">
              <a:noFill/>
              <a:round/>
              <a:headEnd/>
              <a:tailEnd/>
            </a:ln>
          </p:spPr>
          <p:txBody>
            <a:bodyPr/>
            <a:lstStyle/>
            <a:p>
              <a:endParaRPr lang="en-US"/>
            </a:p>
          </p:txBody>
        </p:sp>
        <p:sp>
          <p:nvSpPr>
            <p:cNvPr id="878742" name="Freeform 1174"/>
            <p:cNvSpPr>
              <a:spLocks/>
            </p:cNvSpPr>
            <p:nvPr/>
          </p:nvSpPr>
          <p:spPr bwMode="auto">
            <a:xfrm>
              <a:off x="1984" y="2576"/>
              <a:ext cx="64" cy="32"/>
            </a:xfrm>
            <a:custGeom>
              <a:avLst/>
              <a:gdLst/>
              <a:ahLst/>
              <a:cxnLst>
                <a:cxn ang="0">
                  <a:pos x="0" y="16"/>
                </a:cxn>
                <a:cxn ang="0">
                  <a:pos x="8" y="0"/>
                </a:cxn>
                <a:cxn ang="0">
                  <a:pos x="64" y="16"/>
                </a:cxn>
                <a:cxn ang="0">
                  <a:pos x="56" y="32"/>
                </a:cxn>
                <a:cxn ang="0">
                  <a:pos x="0" y="16"/>
                </a:cxn>
              </a:cxnLst>
              <a:rect l="0" t="0" r="r" b="b"/>
              <a:pathLst>
                <a:path w="64" h="32">
                  <a:moveTo>
                    <a:pt x="0" y="16"/>
                  </a:moveTo>
                  <a:lnTo>
                    <a:pt x="8" y="0"/>
                  </a:lnTo>
                  <a:lnTo>
                    <a:pt x="64" y="16"/>
                  </a:lnTo>
                  <a:lnTo>
                    <a:pt x="56" y="32"/>
                  </a:lnTo>
                  <a:lnTo>
                    <a:pt x="0" y="16"/>
                  </a:lnTo>
                  <a:close/>
                </a:path>
              </a:pathLst>
            </a:custGeom>
            <a:solidFill>
              <a:srgbClr val="FF22FF"/>
            </a:solidFill>
            <a:ln w="9525">
              <a:noFill/>
              <a:round/>
              <a:headEnd/>
              <a:tailEnd/>
            </a:ln>
          </p:spPr>
          <p:txBody>
            <a:bodyPr/>
            <a:lstStyle/>
            <a:p>
              <a:endParaRPr lang="en-US"/>
            </a:p>
          </p:txBody>
        </p:sp>
        <p:sp>
          <p:nvSpPr>
            <p:cNvPr id="878743" name="Freeform 1175"/>
            <p:cNvSpPr>
              <a:spLocks/>
            </p:cNvSpPr>
            <p:nvPr/>
          </p:nvSpPr>
          <p:spPr bwMode="auto">
            <a:xfrm>
              <a:off x="2080" y="2600"/>
              <a:ext cx="56" cy="32"/>
            </a:xfrm>
            <a:custGeom>
              <a:avLst/>
              <a:gdLst/>
              <a:ahLst/>
              <a:cxnLst>
                <a:cxn ang="0">
                  <a:pos x="0" y="16"/>
                </a:cxn>
                <a:cxn ang="0">
                  <a:pos x="0" y="0"/>
                </a:cxn>
                <a:cxn ang="0">
                  <a:pos x="56" y="16"/>
                </a:cxn>
                <a:cxn ang="0">
                  <a:pos x="56" y="32"/>
                </a:cxn>
                <a:cxn ang="0">
                  <a:pos x="0" y="16"/>
                </a:cxn>
              </a:cxnLst>
              <a:rect l="0" t="0" r="r" b="b"/>
              <a:pathLst>
                <a:path w="56" h="32">
                  <a:moveTo>
                    <a:pt x="0" y="16"/>
                  </a:moveTo>
                  <a:lnTo>
                    <a:pt x="0" y="0"/>
                  </a:lnTo>
                  <a:lnTo>
                    <a:pt x="56" y="16"/>
                  </a:lnTo>
                  <a:lnTo>
                    <a:pt x="56" y="32"/>
                  </a:lnTo>
                  <a:lnTo>
                    <a:pt x="0" y="16"/>
                  </a:lnTo>
                  <a:close/>
                </a:path>
              </a:pathLst>
            </a:custGeom>
            <a:solidFill>
              <a:srgbClr val="FF22FF"/>
            </a:solidFill>
            <a:ln w="9525">
              <a:noFill/>
              <a:round/>
              <a:headEnd/>
              <a:tailEnd/>
            </a:ln>
          </p:spPr>
          <p:txBody>
            <a:bodyPr/>
            <a:lstStyle/>
            <a:p>
              <a:endParaRPr lang="en-US"/>
            </a:p>
          </p:txBody>
        </p:sp>
        <p:sp>
          <p:nvSpPr>
            <p:cNvPr id="878744" name="Freeform 1176"/>
            <p:cNvSpPr>
              <a:spLocks/>
            </p:cNvSpPr>
            <p:nvPr/>
          </p:nvSpPr>
          <p:spPr bwMode="auto">
            <a:xfrm>
              <a:off x="2168" y="2624"/>
              <a:ext cx="64" cy="32"/>
            </a:xfrm>
            <a:custGeom>
              <a:avLst/>
              <a:gdLst/>
              <a:ahLst/>
              <a:cxnLst>
                <a:cxn ang="0">
                  <a:pos x="0" y="16"/>
                </a:cxn>
                <a:cxn ang="0">
                  <a:pos x="8" y="0"/>
                </a:cxn>
                <a:cxn ang="0">
                  <a:pos x="64" y="24"/>
                </a:cxn>
                <a:cxn ang="0">
                  <a:pos x="56" y="32"/>
                </a:cxn>
                <a:cxn ang="0">
                  <a:pos x="0" y="16"/>
                </a:cxn>
              </a:cxnLst>
              <a:rect l="0" t="0" r="r" b="b"/>
              <a:pathLst>
                <a:path w="64" h="32">
                  <a:moveTo>
                    <a:pt x="0" y="16"/>
                  </a:moveTo>
                  <a:lnTo>
                    <a:pt x="8" y="0"/>
                  </a:lnTo>
                  <a:lnTo>
                    <a:pt x="64" y="24"/>
                  </a:lnTo>
                  <a:lnTo>
                    <a:pt x="56" y="32"/>
                  </a:lnTo>
                  <a:lnTo>
                    <a:pt x="0" y="16"/>
                  </a:lnTo>
                  <a:close/>
                </a:path>
              </a:pathLst>
            </a:custGeom>
            <a:solidFill>
              <a:srgbClr val="FF22FF"/>
            </a:solidFill>
            <a:ln w="9525">
              <a:noFill/>
              <a:round/>
              <a:headEnd/>
              <a:tailEnd/>
            </a:ln>
          </p:spPr>
          <p:txBody>
            <a:bodyPr/>
            <a:lstStyle/>
            <a:p>
              <a:endParaRPr lang="en-US"/>
            </a:p>
          </p:txBody>
        </p:sp>
        <p:sp>
          <p:nvSpPr>
            <p:cNvPr id="878745" name="Freeform 1177"/>
            <p:cNvSpPr>
              <a:spLocks/>
            </p:cNvSpPr>
            <p:nvPr/>
          </p:nvSpPr>
          <p:spPr bwMode="auto">
            <a:xfrm>
              <a:off x="2264" y="2656"/>
              <a:ext cx="64" cy="32"/>
            </a:xfrm>
            <a:custGeom>
              <a:avLst/>
              <a:gdLst/>
              <a:ahLst/>
              <a:cxnLst>
                <a:cxn ang="0">
                  <a:pos x="0" y="16"/>
                </a:cxn>
                <a:cxn ang="0">
                  <a:pos x="0" y="0"/>
                </a:cxn>
                <a:cxn ang="0">
                  <a:pos x="64" y="16"/>
                </a:cxn>
                <a:cxn ang="0">
                  <a:pos x="56" y="32"/>
                </a:cxn>
                <a:cxn ang="0">
                  <a:pos x="0" y="16"/>
                </a:cxn>
              </a:cxnLst>
              <a:rect l="0" t="0" r="r" b="b"/>
              <a:pathLst>
                <a:path w="64" h="32">
                  <a:moveTo>
                    <a:pt x="0" y="16"/>
                  </a:moveTo>
                  <a:lnTo>
                    <a:pt x="0" y="0"/>
                  </a:lnTo>
                  <a:lnTo>
                    <a:pt x="64" y="16"/>
                  </a:lnTo>
                  <a:lnTo>
                    <a:pt x="56" y="32"/>
                  </a:lnTo>
                  <a:lnTo>
                    <a:pt x="0" y="16"/>
                  </a:lnTo>
                  <a:close/>
                </a:path>
              </a:pathLst>
            </a:custGeom>
            <a:solidFill>
              <a:srgbClr val="FF22FF"/>
            </a:solidFill>
            <a:ln w="9525">
              <a:noFill/>
              <a:round/>
              <a:headEnd/>
              <a:tailEnd/>
            </a:ln>
          </p:spPr>
          <p:txBody>
            <a:bodyPr/>
            <a:lstStyle/>
            <a:p>
              <a:endParaRPr lang="en-US"/>
            </a:p>
          </p:txBody>
        </p:sp>
        <p:sp>
          <p:nvSpPr>
            <p:cNvPr id="878746" name="Freeform 1178"/>
            <p:cNvSpPr>
              <a:spLocks/>
            </p:cNvSpPr>
            <p:nvPr/>
          </p:nvSpPr>
          <p:spPr bwMode="auto">
            <a:xfrm>
              <a:off x="2352" y="2680"/>
              <a:ext cx="64" cy="32"/>
            </a:xfrm>
            <a:custGeom>
              <a:avLst/>
              <a:gdLst/>
              <a:ahLst/>
              <a:cxnLst>
                <a:cxn ang="0">
                  <a:pos x="0" y="16"/>
                </a:cxn>
                <a:cxn ang="0">
                  <a:pos x="8" y="0"/>
                </a:cxn>
                <a:cxn ang="0">
                  <a:pos x="64" y="16"/>
                </a:cxn>
                <a:cxn ang="0">
                  <a:pos x="64" y="32"/>
                </a:cxn>
                <a:cxn ang="0">
                  <a:pos x="0" y="16"/>
                </a:cxn>
              </a:cxnLst>
              <a:rect l="0" t="0" r="r" b="b"/>
              <a:pathLst>
                <a:path w="64" h="32">
                  <a:moveTo>
                    <a:pt x="0" y="16"/>
                  </a:moveTo>
                  <a:lnTo>
                    <a:pt x="8" y="0"/>
                  </a:lnTo>
                  <a:lnTo>
                    <a:pt x="64" y="16"/>
                  </a:lnTo>
                  <a:lnTo>
                    <a:pt x="64" y="32"/>
                  </a:lnTo>
                  <a:lnTo>
                    <a:pt x="0" y="16"/>
                  </a:lnTo>
                  <a:close/>
                </a:path>
              </a:pathLst>
            </a:custGeom>
            <a:solidFill>
              <a:srgbClr val="FF22FF"/>
            </a:solidFill>
            <a:ln w="9525">
              <a:noFill/>
              <a:round/>
              <a:headEnd/>
              <a:tailEnd/>
            </a:ln>
          </p:spPr>
          <p:txBody>
            <a:bodyPr/>
            <a:lstStyle/>
            <a:p>
              <a:endParaRPr lang="en-US"/>
            </a:p>
          </p:txBody>
        </p:sp>
        <p:sp>
          <p:nvSpPr>
            <p:cNvPr id="878747" name="Freeform 1179"/>
            <p:cNvSpPr>
              <a:spLocks/>
            </p:cNvSpPr>
            <p:nvPr/>
          </p:nvSpPr>
          <p:spPr bwMode="auto">
            <a:xfrm>
              <a:off x="2448" y="2704"/>
              <a:ext cx="64" cy="32"/>
            </a:xfrm>
            <a:custGeom>
              <a:avLst/>
              <a:gdLst/>
              <a:ahLst/>
              <a:cxnLst>
                <a:cxn ang="0">
                  <a:pos x="0" y="16"/>
                </a:cxn>
                <a:cxn ang="0">
                  <a:pos x="0" y="0"/>
                </a:cxn>
                <a:cxn ang="0">
                  <a:pos x="64" y="16"/>
                </a:cxn>
                <a:cxn ang="0">
                  <a:pos x="56" y="32"/>
                </a:cxn>
                <a:cxn ang="0">
                  <a:pos x="0" y="16"/>
                </a:cxn>
              </a:cxnLst>
              <a:rect l="0" t="0" r="r" b="b"/>
              <a:pathLst>
                <a:path w="64" h="32">
                  <a:moveTo>
                    <a:pt x="0" y="16"/>
                  </a:moveTo>
                  <a:lnTo>
                    <a:pt x="0" y="0"/>
                  </a:lnTo>
                  <a:lnTo>
                    <a:pt x="64" y="16"/>
                  </a:lnTo>
                  <a:lnTo>
                    <a:pt x="56" y="32"/>
                  </a:lnTo>
                  <a:lnTo>
                    <a:pt x="0" y="16"/>
                  </a:lnTo>
                  <a:close/>
                </a:path>
              </a:pathLst>
            </a:custGeom>
            <a:solidFill>
              <a:srgbClr val="FF22FF"/>
            </a:solidFill>
            <a:ln w="9525">
              <a:noFill/>
              <a:round/>
              <a:headEnd/>
              <a:tailEnd/>
            </a:ln>
          </p:spPr>
          <p:txBody>
            <a:bodyPr/>
            <a:lstStyle/>
            <a:p>
              <a:endParaRPr lang="en-US"/>
            </a:p>
          </p:txBody>
        </p:sp>
        <p:sp>
          <p:nvSpPr>
            <p:cNvPr id="878748" name="Freeform 1180"/>
            <p:cNvSpPr>
              <a:spLocks/>
            </p:cNvSpPr>
            <p:nvPr/>
          </p:nvSpPr>
          <p:spPr bwMode="auto">
            <a:xfrm>
              <a:off x="2536" y="2728"/>
              <a:ext cx="64" cy="32"/>
            </a:xfrm>
            <a:custGeom>
              <a:avLst/>
              <a:gdLst/>
              <a:ahLst/>
              <a:cxnLst>
                <a:cxn ang="0">
                  <a:pos x="0" y="16"/>
                </a:cxn>
                <a:cxn ang="0">
                  <a:pos x="8" y="0"/>
                </a:cxn>
                <a:cxn ang="0">
                  <a:pos x="64" y="16"/>
                </a:cxn>
                <a:cxn ang="0">
                  <a:pos x="64" y="32"/>
                </a:cxn>
                <a:cxn ang="0">
                  <a:pos x="0" y="16"/>
                </a:cxn>
              </a:cxnLst>
              <a:rect l="0" t="0" r="r" b="b"/>
              <a:pathLst>
                <a:path w="64" h="32">
                  <a:moveTo>
                    <a:pt x="0" y="16"/>
                  </a:moveTo>
                  <a:lnTo>
                    <a:pt x="8" y="0"/>
                  </a:lnTo>
                  <a:lnTo>
                    <a:pt x="64" y="16"/>
                  </a:lnTo>
                  <a:lnTo>
                    <a:pt x="64" y="32"/>
                  </a:lnTo>
                  <a:lnTo>
                    <a:pt x="0" y="16"/>
                  </a:lnTo>
                  <a:close/>
                </a:path>
              </a:pathLst>
            </a:custGeom>
            <a:solidFill>
              <a:srgbClr val="FF22FF"/>
            </a:solidFill>
            <a:ln w="9525">
              <a:noFill/>
              <a:round/>
              <a:headEnd/>
              <a:tailEnd/>
            </a:ln>
          </p:spPr>
          <p:txBody>
            <a:bodyPr/>
            <a:lstStyle/>
            <a:p>
              <a:endParaRPr lang="en-US"/>
            </a:p>
          </p:txBody>
        </p:sp>
        <p:sp>
          <p:nvSpPr>
            <p:cNvPr id="878749" name="Freeform 1181"/>
            <p:cNvSpPr>
              <a:spLocks/>
            </p:cNvSpPr>
            <p:nvPr/>
          </p:nvSpPr>
          <p:spPr bwMode="auto">
            <a:xfrm>
              <a:off x="2632" y="2760"/>
              <a:ext cx="64" cy="32"/>
            </a:xfrm>
            <a:custGeom>
              <a:avLst/>
              <a:gdLst/>
              <a:ahLst/>
              <a:cxnLst>
                <a:cxn ang="0">
                  <a:pos x="0" y="8"/>
                </a:cxn>
                <a:cxn ang="0">
                  <a:pos x="8" y="0"/>
                </a:cxn>
                <a:cxn ang="0">
                  <a:pos x="64" y="16"/>
                </a:cxn>
                <a:cxn ang="0">
                  <a:pos x="56" y="32"/>
                </a:cxn>
                <a:cxn ang="0">
                  <a:pos x="0" y="8"/>
                </a:cxn>
              </a:cxnLst>
              <a:rect l="0" t="0" r="r" b="b"/>
              <a:pathLst>
                <a:path w="64" h="32">
                  <a:moveTo>
                    <a:pt x="0" y="8"/>
                  </a:moveTo>
                  <a:lnTo>
                    <a:pt x="8" y="0"/>
                  </a:lnTo>
                  <a:lnTo>
                    <a:pt x="64" y="16"/>
                  </a:lnTo>
                  <a:lnTo>
                    <a:pt x="56" y="32"/>
                  </a:lnTo>
                  <a:lnTo>
                    <a:pt x="0" y="8"/>
                  </a:lnTo>
                  <a:close/>
                </a:path>
              </a:pathLst>
            </a:custGeom>
            <a:solidFill>
              <a:srgbClr val="FF22FF"/>
            </a:solidFill>
            <a:ln w="9525">
              <a:noFill/>
              <a:round/>
              <a:headEnd/>
              <a:tailEnd/>
            </a:ln>
          </p:spPr>
          <p:txBody>
            <a:bodyPr/>
            <a:lstStyle/>
            <a:p>
              <a:endParaRPr lang="en-US"/>
            </a:p>
          </p:txBody>
        </p:sp>
        <p:sp>
          <p:nvSpPr>
            <p:cNvPr id="878750" name="Freeform 1182"/>
            <p:cNvSpPr>
              <a:spLocks/>
            </p:cNvSpPr>
            <p:nvPr/>
          </p:nvSpPr>
          <p:spPr bwMode="auto">
            <a:xfrm>
              <a:off x="2728" y="2784"/>
              <a:ext cx="56" cy="32"/>
            </a:xfrm>
            <a:custGeom>
              <a:avLst/>
              <a:gdLst/>
              <a:ahLst/>
              <a:cxnLst>
                <a:cxn ang="0">
                  <a:pos x="0" y="16"/>
                </a:cxn>
                <a:cxn ang="0">
                  <a:pos x="0" y="0"/>
                </a:cxn>
                <a:cxn ang="0">
                  <a:pos x="56" y="16"/>
                </a:cxn>
                <a:cxn ang="0">
                  <a:pos x="56" y="32"/>
                </a:cxn>
                <a:cxn ang="0">
                  <a:pos x="0" y="16"/>
                </a:cxn>
              </a:cxnLst>
              <a:rect l="0" t="0" r="r" b="b"/>
              <a:pathLst>
                <a:path w="56" h="32">
                  <a:moveTo>
                    <a:pt x="0" y="16"/>
                  </a:moveTo>
                  <a:lnTo>
                    <a:pt x="0" y="0"/>
                  </a:lnTo>
                  <a:lnTo>
                    <a:pt x="56" y="16"/>
                  </a:lnTo>
                  <a:lnTo>
                    <a:pt x="56" y="32"/>
                  </a:lnTo>
                  <a:lnTo>
                    <a:pt x="0" y="16"/>
                  </a:lnTo>
                  <a:close/>
                </a:path>
              </a:pathLst>
            </a:custGeom>
            <a:solidFill>
              <a:srgbClr val="FF22FF"/>
            </a:solidFill>
            <a:ln w="9525">
              <a:noFill/>
              <a:round/>
              <a:headEnd/>
              <a:tailEnd/>
            </a:ln>
          </p:spPr>
          <p:txBody>
            <a:bodyPr/>
            <a:lstStyle/>
            <a:p>
              <a:endParaRPr lang="en-US"/>
            </a:p>
          </p:txBody>
        </p:sp>
        <p:sp>
          <p:nvSpPr>
            <p:cNvPr id="878751" name="Freeform 1183"/>
            <p:cNvSpPr>
              <a:spLocks/>
            </p:cNvSpPr>
            <p:nvPr/>
          </p:nvSpPr>
          <p:spPr bwMode="auto">
            <a:xfrm>
              <a:off x="2816" y="2808"/>
              <a:ext cx="64" cy="32"/>
            </a:xfrm>
            <a:custGeom>
              <a:avLst/>
              <a:gdLst/>
              <a:ahLst/>
              <a:cxnLst>
                <a:cxn ang="0">
                  <a:pos x="0" y="16"/>
                </a:cxn>
                <a:cxn ang="0">
                  <a:pos x="8" y="0"/>
                </a:cxn>
                <a:cxn ang="0">
                  <a:pos x="64" y="16"/>
                </a:cxn>
                <a:cxn ang="0">
                  <a:pos x="56" y="32"/>
                </a:cxn>
                <a:cxn ang="0">
                  <a:pos x="0" y="16"/>
                </a:cxn>
              </a:cxnLst>
              <a:rect l="0" t="0" r="r" b="b"/>
              <a:pathLst>
                <a:path w="64" h="32">
                  <a:moveTo>
                    <a:pt x="0" y="16"/>
                  </a:moveTo>
                  <a:lnTo>
                    <a:pt x="8" y="0"/>
                  </a:lnTo>
                  <a:lnTo>
                    <a:pt x="64" y="16"/>
                  </a:lnTo>
                  <a:lnTo>
                    <a:pt x="56" y="32"/>
                  </a:lnTo>
                  <a:lnTo>
                    <a:pt x="0" y="16"/>
                  </a:lnTo>
                  <a:close/>
                </a:path>
              </a:pathLst>
            </a:custGeom>
            <a:solidFill>
              <a:srgbClr val="FF22FF"/>
            </a:solidFill>
            <a:ln w="9525">
              <a:noFill/>
              <a:round/>
              <a:headEnd/>
              <a:tailEnd/>
            </a:ln>
          </p:spPr>
          <p:txBody>
            <a:bodyPr/>
            <a:lstStyle/>
            <a:p>
              <a:endParaRPr lang="en-US"/>
            </a:p>
          </p:txBody>
        </p:sp>
        <p:sp>
          <p:nvSpPr>
            <p:cNvPr id="878752" name="Freeform 1184"/>
            <p:cNvSpPr>
              <a:spLocks/>
            </p:cNvSpPr>
            <p:nvPr/>
          </p:nvSpPr>
          <p:spPr bwMode="auto">
            <a:xfrm>
              <a:off x="2912" y="2832"/>
              <a:ext cx="56" cy="32"/>
            </a:xfrm>
            <a:custGeom>
              <a:avLst/>
              <a:gdLst/>
              <a:ahLst/>
              <a:cxnLst>
                <a:cxn ang="0">
                  <a:pos x="0" y="16"/>
                </a:cxn>
                <a:cxn ang="0">
                  <a:pos x="0" y="0"/>
                </a:cxn>
                <a:cxn ang="0">
                  <a:pos x="56" y="16"/>
                </a:cxn>
                <a:cxn ang="0">
                  <a:pos x="56" y="32"/>
                </a:cxn>
                <a:cxn ang="0">
                  <a:pos x="0" y="16"/>
                </a:cxn>
              </a:cxnLst>
              <a:rect l="0" t="0" r="r" b="b"/>
              <a:pathLst>
                <a:path w="56" h="32">
                  <a:moveTo>
                    <a:pt x="0" y="16"/>
                  </a:moveTo>
                  <a:lnTo>
                    <a:pt x="0" y="0"/>
                  </a:lnTo>
                  <a:lnTo>
                    <a:pt x="56" y="16"/>
                  </a:lnTo>
                  <a:lnTo>
                    <a:pt x="56" y="32"/>
                  </a:lnTo>
                  <a:lnTo>
                    <a:pt x="0" y="16"/>
                  </a:lnTo>
                  <a:close/>
                </a:path>
              </a:pathLst>
            </a:custGeom>
            <a:solidFill>
              <a:srgbClr val="FF22FF"/>
            </a:solidFill>
            <a:ln w="9525">
              <a:noFill/>
              <a:round/>
              <a:headEnd/>
              <a:tailEnd/>
            </a:ln>
          </p:spPr>
          <p:txBody>
            <a:bodyPr/>
            <a:lstStyle/>
            <a:p>
              <a:endParaRPr lang="en-US"/>
            </a:p>
          </p:txBody>
        </p:sp>
        <p:sp>
          <p:nvSpPr>
            <p:cNvPr id="878753" name="Freeform 1185"/>
            <p:cNvSpPr>
              <a:spLocks/>
            </p:cNvSpPr>
            <p:nvPr/>
          </p:nvSpPr>
          <p:spPr bwMode="auto">
            <a:xfrm>
              <a:off x="3000" y="2856"/>
              <a:ext cx="64" cy="32"/>
            </a:xfrm>
            <a:custGeom>
              <a:avLst/>
              <a:gdLst/>
              <a:ahLst/>
              <a:cxnLst>
                <a:cxn ang="0">
                  <a:pos x="0" y="16"/>
                </a:cxn>
                <a:cxn ang="0">
                  <a:pos x="8" y="0"/>
                </a:cxn>
                <a:cxn ang="0">
                  <a:pos x="64" y="16"/>
                </a:cxn>
                <a:cxn ang="0">
                  <a:pos x="56" y="32"/>
                </a:cxn>
                <a:cxn ang="0">
                  <a:pos x="0" y="16"/>
                </a:cxn>
              </a:cxnLst>
              <a:rect l="0" t="0" r="r" b="b"/>
              <a:pathLst>
                <a:path w="64" h="32">
                  <a:moveTo>
                    <a:pt x="0" y="16"/>
                  </a:moveTo>
                  <a:lnTo>
                    <a:pt x="8" y="0"/>
                  </a:lnTo>
                  <a:lnTo>
                    <a:pt x="64" y="16"/>
                  </a:lnTo>
                  <a:lnTo>
                    <a:pt x="56" y="32"/>
                  </a:lnTo>
                  <a:lnTo>
                    <a:pt x="0" y="16"/>
                  </a:lnTo>
                  <a:close/>
                </a:path>
              </a:pathLst>
            </a:custGeom>
            <a:solidFill>
              <a:srgbClr val="FF22FF"/>
            </a:solidFill>
            <a:ln w="9525">
              <a:noFill/>
              <a:round/>
              <a:headEnd/>
              <a:tailEnd/>
            </a:ln>
          </p:spPr>
          <p:txBody>
            <a:bodyPr/>
            <a:lstStyle/>
            <a:p>
              <a:endParaRPr lang="en-US"/>
            </a:p>
          </p:txBody>
        </p:sp>
        <p:sp>
          <p:nvSpPr>
            <p:cNvPr id="878754" name="Freeform 1186"/>
            <p:cNvSpPr>
              <a:spLocks/>
            </p:cNvSpPr>
            <p:nvPr/>
          </p:nvSpPr>
          <p:spPr bwMode="auto">
            <a:xfrm>
              <a:off x="3096" y="2888"/>
              <a:ext cx="64" cy="32"/>
            </a:xfrm>
            <a:custGeom>
              <a:avLst/>
              <a:gdLst/>
              <a:ahLst/>
              <a:cxnLst>
                <a:cxn ang="0">
                  <a:pos x="0" y="16"/>
                </a:cxn>
                <a:cxn ang="0">
                  <a:pos x="0" y="0"/>
                </a:cxn>
                <a:cxn ang="0">
                  <a:pos x="64" y="16"/>
                </a:cxn>
                <a:cxn ang="0">
                  <a:pos x="56" y="32"/>
                </a:cxn>
                <a:cxn ang="0">
                  <a:pos x="0" y="16"/>
                </a:cxn>
              </a:cxnLst>
              <a:rect l="0" t="0" r="r" b="b"/>
              <a:pathLst>
                <a:path w="64" h="32">
                  <a:moveTo>
                    <a:pt x="0" y="16"/>
                  </a:moveTo>
                  <a:lnTo>
                    <a:pt x="0" y="0"/>
                  </a:lnTo>
                  <a:lnTo>
                    <a:pt x="64" y="16"/>
                  </a:lnTo>
                  <a:lnTo>
                    <a:pt x="56" y="32"/>
                  </a:lnTo>
                  <a:lnTo>
                    <a:pt x="0" y="16"/>
                  </a:lnTo>
                  <a:close/>
                </a:path>
              </a:pathLst>
            </a:custGeom>
            <a:solidFill>
              <a:srgbClr val="FF22FF"/>
            </a:solidFill>
            <a:ln w="9525">
              <a:noFill/>
              <a:round/>
              <a:headEnd/>
              <a:tailEnd/>
            </a:ln>
          </p:spPr>
          <p:txBody>
            <a:bodyPr/>
            <a:lstStyle/>
            <a:p>
              <a:endParaRPr lang="en-US"/>
            </a:p>
          </p:txBody>
        </p:sp>
        <p:sp>
          <p:nvSpPr>
            <p:cNvPr id="878755" name="Freeform 1187"/>
            <p:cNvSpPr>
              <a:spLocks/>
            </p:cNvSpPr>
            <p:nvPr/>
          </p:nvSpPr>
          <p:spPr bwMode="auto">
            <a:xfrm>
              <a:off x="3184" y="2912"/>
              <a:ext cx="64" cy="32"/>
            </a:xfrm>
            <a:custGeom>
              <a:avLst/>
              <a:gdLst/>
              <a:ahLst/>
              <a:cxnLst>
                <a:cxn ang="0">
                  <a:pos x="0" y="16"/>
                </a:cxn>
                <a:cxn ang="0">
                  <a:pos x="8" y="0"/>
                </a:cxn>
                <a:cxn ang="0">
                  <a:pos x="64" y="16"/>
                </a:cxn>
                <a:cxn ang="0">
                  <a:pos x="64" y="32"/>
                </a:cxn>
                <a:cxn ang="0">
                  <a:pos x="0" y="16"/>
                </a:cxn>
              </a:cxnLst>
              <a:rect l="0" t="0" r="r" b="b"/>
              <a:pathLst>
                <a:path w="64" h="32">
                  <a:moveTo>
                    <a:pt x="0" y="16"/>
                  </a:moveTo>
                  <a:lnTo>
                    <a:pt x="8" y="0"/>
                  </a:lnTo>
                  <a:lnTo>
                    <a:pt x="64" y="16"/>
                  </a:lnTo>
                  <a:lnTo>
                    <a:pt x="64" y="32"/>
                  </a:lnTo>
                  <a:lnTo>
                    <a:pt x="0" y="16"/>
                  </a:lnTo>
                  <a:close/>
                </a:path>
              </a:pathLst>
            </a:custGeom>
            <a:solidFill>
              <a:srgbClr val="FF22FF"/>
            </a:solidFill>
            <a:ln w="9525">
              <a:noFill/>
              <a:round/>
              <a:headEnd/>
              <a:tailEnd/>
            </a:ln>
          </p:spPr>
          <p:txBody>
            <a:bodyPr/>
            <a:lstStyle/>
            <a:p>
              <a:endParaRPr lang="en-US"/>
            </a:p>
          </p:txBody>
        </p:sp>
        <p:sp>
          <p:nvSpPr>
            <p:cNvPr id="878756" name="Freeform 1188"/>
            <p:cNvSpPr>
              <a:spLocks/>
            </p:cNvSpPr>
            <p:nvPr/>
          </p:nvSpPr>
          <p:spPr bwMode="auto">
            <a:xfrm>
              <a:off x="3280" y="2936"/>
              <a:ext cx="64" cy="32"/>
            </a:xfrm>
            <a:custGeom>
              <a:avLst/>
              <a:gdLst/>
              <a:ahLst/>
              <a:cxnLst>
                <a:cxn ang="0">
                  <a:pos x="0" y="16"/>
                </a:cxn>
                <a:cxn ang="0">
                  <a:pos x="0" y="0"/>
                </a:cxn>
                <a:cxn ang="0">
                  <a:pos x="64" y="16"/>
                </a:cxn>
                <a:cxn ang="0">
                  <a:pos x="56" y="32"/>
                </a:cxn>
                <a:cxn ang="0">
                  <a:pos x="0" y="16"/>
                </a:cxn>
              </a:cxnLst>
              <a:rect l="0" t="0" r="r" b="b"/>
              <a:pathLst>
                <a:path w="64" h="32">
                  <a:moveTo>
                    <a:pt x="0" y="16"/>
                  </a:moveTo>
                  <a:lnTo>
                    <a:pt x="0" y="0"/>
                  </a:lnTo>
                  <a:lnTo>
                    <a:pt x="64" y="16"/>
                  </a:lnTo>
                  <a:lnTo>
                    <a:pt x="56" y="32"/>
                  </a:lnTo>
                  <a:lnTo>
                    <a:pt x="0" y="16"/>
                  </a:lnTo>
                  <a:close/>
                </a:path>
              </a:pathLst>
            </a:custGeom>
            <a:solidFill>
              <a:srgbClr val="FF22FF"/>
            </a:solidFill>
            <a:ln w="9525">
              <a:noFill/>
              <a:round/>
              <a:headEnd/>
              <a:tailEnd/>
            </a:ln>
          </p:spPr>
          <p:txBody>
            <a:bodyPr/>
            <a:lstStyle/>
            <a:p>
              <a:endParaRPr lang="en-US"/>
            </a:p>
          </p:txBody>
        </p:sp>
        <p:sp>
          <p:nvSpPr>
            <p:cNvPr id="878757" name="Freeform 1189"/>
            <p:cNvSpPr>
              <a:spLocks/>
            </p:cNvSpPr>
            <p:nvPr/>
          </p:nvSpPr>
          <p:spPr bwMode="auto">
            <a:xfrm>
              <a:off x="3376" y="2960"/>
              <a:ext cx="56" cy="32"/>
            </a:xfrm>
            <a:custGeom>
              <a:avLst/>
              <a:gdLst/>
              <a:ahLst/>
              <a:cxnLst>
                <a:cxn ang="0">
                  <a:pos x="0" y="16"/>
                </a:cxn>
                <a:cxn ang="0">
                  <a:pos x="0" y="0"/>
                </a:cxn>
                <a:cxn ang="0">
                  <a:pos x="56" y="16"/>
                </a:cxn>
                <a:cxn ang="0">
                  <a:pos x="56" y="32"/>
                </a:cxn>
                <a:cxn ang="0">
                  <a:pos x="0" y="16"/>
                </a:cxn>
              </a:cxnLst>
              <a:rect l="0" t="0" r="r" b="b"/>
              <a:pathLst>
                <a:path w="56" h="32">
                  <a:moveTo>
                    <a:pt x="0" y="16"/>
                  </a:moveTo>
                  <a:lnTo>
                    <a:pt x="0" y="0"/>
                  </a:lnTo>
                  <a:lnTo>
                    <a:pt x="56" y="16"/>
                  </a:lnTo>
                  <a:lnTo>
                    <a:pt x="56" y="32"/>
                  </a:lnTo>
                  <a:lnTo>
                    <a:pt x="0" y="16"/>
                  </a:lnTo>
                  <a:close/>
                </a:path>
              </a:pathLst>
            </a:custGeom>
            <a:solidFill>
              <a:srgbClr val="FF22FF"/>
            </a:solidFill>
            <a:ln w="9525">
              <a:noFill/>
              <a:round/>
              <a:headEnd/>
              <a:tailEnd/>
            </a:ln>
          </p:spPr>
          <p:txBody>
            <a:bodyPr/>
            <a:lstStyle/>
            <a:p>
              <a:endParaRPr lang="en-US"/>
            </a:p>
          </p:txBody>
        </p:sp>
        <p:sp>
          <p:nvSpPr>
            <p:cNvPr id="878758" name="Freeform 1190"/>
            <p:cNvSpPr>
              <a:spLocks/>
            </p:cNvSpPr>
            <p:nvPr/>
          </p:nvSpPr>
          <p:spPr bwMode="auto">
            <a:xfrm>
              <a:off x="3464" y="2984"/>
              <a:ext cx="64" cy="32"/>
            </a:xfrm>
            <a:custGeom>
              <a:avLst/>
              <a:gdLst/>
              <a:ahLst/>
              <a:cxnLst>
                <a:cxn ang="0">
                  <a:pos x="0" y="16"/>
                </a:cxn>
                <a:cxn ang="0">
                  <a:pos x="8" y="0"/>
                </a:cxn>
                <a:cxn ang="0">
                  <a:pos x="64" y="16"/>
                </a:cxn>
                <a:cxn ang="0">
                  <a:pos x="56" y="32"/>
                </a:cxn>
                <a:cxn ang="0">
                  <a:pos x="0" y="16"/>
                </a:cxn>
              </a:cxnLst>
              <a:rect l="0" t="0" r="r" b="b"/>
              <a:pathLst>
                <a:path w="64" h="32">
                  <a:moveTo>
                    <a:pt x="0" y="16"/>
                  </a:moveTo>
                  <a:lnTo>
                    <a:pt x="8" y="0"/>
                  </a:lnTo>
                  <a:lnTo>
                    <a:pt x="64" y="16"/>
                  </a:lnTo>
                  <a:lnTo>
                    <a:pt x="56" y="32"/>
                  </a:lnTo>
                  <a:lnTo>
                    <a:pt x="0" y="16"/>
                  </a:lnTo>
                  <a:close/>
                </a:path>
              </a:pathLst>
            </a:custGeom>
            <a:solidFill>
              <a:srgbClr val="FF22FF"/>
            </a:solidFill>
            <a:ln w="9525">
              <a:noFill/>
              <a:round/>
              <a:headEnd/>
              <a:tailEnd/>
            </a:ln>
          </p:spPr>
          <p:txBody>
            <a:bodyPr/>
            <a:lstStyle/>
            <a:p>
              <a:endParaRPr lang="en-US"/>
            </a:p>
          </p:txBody>
        </p:sp>
        <p:sp>
          <p:nvSpPr>
            <p:cNvPr id="878759" name="Freeform 1191"/>
            <p:cNvSpPr>
              <a:spLocks/>
            </p:cNvSpPr>
            <p:nvPr/>
          </p:nvSpPr>
          <p:spPr bwMode="auto">
            <a:xfrm>
              <a:off x="3560" y="3016"/>
              <a:ext cx="56" cy="32"/>
            </a:xfrm>
            <a:custGeom>
              <a:avLst/>
              <a:gdLst/>
              <a:ahLst/>
              <a:cxnLst>
                <a:cxn ang="0">
                  <a:pos x="0" y="16"/>
                </a:cxn>
                <a:cxn ang="0">
                  <a:pos x="0" y="0"/>
                </a:cxn>
                <a:cxn ang="0">
                  <a:pos x="56" y="16"/>
                </a:cxn>
                <a:cxn ang="0">
                  <a:pos x="56" y="32"/>
                </a:cxn>
                <a:cxn ang="0">
                  <a:pos x="0" y="16"/>
                </a:cxn>
              </a:cxnLst>
              <a:rect l="0" t="0" r="r" b="b"/>
              <a:pathLst>
                <a:path w="56" h="32">
                  <a:moveTo>
                    <a:pt x="0" y="16"/>
                  </a:moveTo>
                  <a:lnTo>
                    <a:pt x="0" y="0"/>
                  </a:lnTo>
                  <a:lnTo>
                    <a:pt x="56" y="16"/>
                  </a:lnTo>
                  <a:lnTo>
                    <a:pt x="56" y="32"/>
                  </a:lnTo>
                  <a:lnTo>
                    <a:pt x="0" y="16"/>
                  </a:lnTo>
                  <a:close/>
                </a:path>
              </a:pathLst>
            </a:custGeom>
            <a:solidFill>
              <a:srgbClr val="FF22FF"/>
            </a:solidFill>
            <a:ln w="9525">
              <a:noFill/>
              <a:round/>
              <a:headEnd/>
              <a:tailEnd/>
            </a:ln>
          </p:spPr>
          <p:txBody>
            <a:bodyPr/>
            <a:lstStyle/>
            <a:p>
              <a:endParaRPr lang="en-US"/>
            </a:p>
          </p:txBody>
        </p:sp>
        <p:sp>
          <p:nvSpPr>
            <p:cNvPr id="878760" name="Freeform 1192"/>
            <p:cNvSpPr>
              <a:spLocks/>
            </p:cNvSpPr>
            <p:nvPr/>
          </p:nvSpPr>
          <p:spPr bwMode="auto">
            <a:xfrm>
              <a:off x="3648" y="3040"/>
              <a:ext cx="64" cy="32"/>
            </a:xfrm>
            <a:custGeom>
              <a:avLst/>
              <a:gdLst/>
              <a:ahLst/>
              <a:cxnLst>
                <a:cxn ang="0">
                  <a:pos x="0" y="16"/>
                </a:cxn>
                <a:cxn ang="0">
                  <a:pos x="8" y="0"/>
                </a:cxn>
                <a:cxn ang="0">
                  <a:pos x="64" y="16"/>
                </a:cxn>
                <a:cxn ang="0">
                  <a:pos x="56" y="32"/>
                </a:cxn>
                <a:cxn ang="0">
                  <a:pos x="0" y="16"/>
                </a:cxn>
              </a:cxnLst>
              <a:rect l="0" t="0" r="r" b="b"/>
              <a:pathLst>
                <a:path w="64" h="32">
                  <a:moveTo>
                    <a:pt x="0" y="16"/>
                  </a:moveTo>
                  <a:lnTo>
                    <a:pt x="8" y="0"/>
                  </a:lnTo>
                  <a:lnTo>
                    <a:pt x="64" y="16"/>
                  </a:lnTo>
                  <a:lnTo>
                    <a:pt x="56" y="32"/>
                  </a:lnTo>
                  <a:lnTo>
                    <a:pt x="0" y="16"/>
                  </a:lnTo>
                  <a:close/>
                </a:path>
              </a:pathLst>
            </a:custGeom>
            <a:solidFill>
              <a:srgbClr val="FF22FF"/>
            </a:solidFill>
            <a:ln w="9525">
              <a:noFill/>
              <a:round/>
              <a:headEnd/>
              <a:tailEnd/>
            </a:ln>
          </p:spPr>
          <p:txBody>
            <a:bodyPr/>
            <a:lstStyle/>
            <a:p>
              <a:endParaRPr lang="en-US"/>
            </a:p>
          </p:txBody>
        </p:sp>
        <p:sp>
          <p:nvSpPr>
            <p:cNvPr id="878761" name="Freeform 1193"/>
            <p:cNvSpPr>
              <a:spLocks/>
            </p:cNvSpPr>
            <p:nvPr/>
          </p:nvSpPr>
          <p:spPr bwMode="auto">
            <a:xfrm>
              <a:off x="3744" y="3064"/>
              <a:ext cx="64" cy="32"/>
            </a:xfrm>
            <a:custGeom>
              <a:avLst/>
              <a:gdLst/>
              <a:ahLst/>
              <a:cxnLst>
                <a:cxn ang="0">
                  <a:pos x="0" y="16"/>
                </a:cxn>
                <a:cxn ang="0">
                  <a:pos x="0" y="0"/>
                </a:cxn>
                <a:cxn ang="0">
                  <a:pos x="64" y="16"/>
                </a:cxn>
                <a:cxn ang="0">
                  <a:pos x="56" y="32"/>
                </a:cxn>
                <a:cxn ang="0">
                  <a:pos x="0" y="16"/>
                </a:cxn>
              </a:cxnLst>
              <a:rect l="0" t="0" r="r" b="b"/>
              <a:pathLst>
                <a:path w="64" h="32">
                  <a:moveTo>
                    <a:pt x="0" y="16"/>
                  </a:moveTo>
                  <a:lnTo>
                    <a:pt x="0" y="0"/>
                  </a:lnTo>
                  <a:lnTo>
                    <a:pt x="64" y="16"/>
                  </a:lnTo>
                  <a:lnTo>
                    <a:pt x="56" y="32"/>
                  </a:lnTo>
                  <a:lnTo>
                    <a:pt x="0" y="16"/>
                  </a:lnTo>
                  <a:close/>
                </a:path>
              </a:pathLst>
            </a:custGeom>
            <a:solidFill>
              <a:srgbClr val="FF22FF"/>
            </a:solidFill>
            <a:ln w="9525">
              <a:noFill/>
              <a:round/>
              <a:headEnd/>
              <a:tailEnd/>
            </a:ln>
          </p:spPr>
          <p:txBody>
            <a:bodyPr/>
            <a:lstStyle/>
            <a:p>
              <a:endParaRPr lang="en-US"/>
            </a:p>
          </p:txBody>
        </p:sp>
        <p:sp>
          <p:nvSpPr>
            <p:cNvPr id="878762" name="Freeform 1194"/>
            <p:cNvSpPr>
              <a:spLocks/>
            </p:cNvSpPr>
            <p:nvPr/>
          </p:nvSpPr>
          <p:spPr bwMode="auto">
            <a:xfrm>
              <a:off x="3832" y="3088"/>
              <a:ext cx="56" cy="32"/>
            </a:xfrm>
            <a:custGeom>
              <a:avLst/>
              <a:gdLst/>
              <a:ahLst/>
              <a:cxnLst>
                <a:cxn ang="0">
                  <a:pos x="0" y="16"/>
                </a:cxn>
                <a:cxn ang="0">
                  <a:pos x="8" y="0"/>
                </a:cxn>
                <a:cxn ang="0">
                  <a:pos x="56" y="16"/>
                </a:cxn>
                <a:cxn ang="0">
                  <a:pos x="48" y="32"/>
                </a:cxn>
                <a:cxn ang="0">
                  <a:pos x="0" y="16"/>
                </a:cxn>
              </a:cxnLst>
              <a:rect l="0" t="0" r="r" b="b"/>
              <a:pathLst>
                <a:path w="56" h="32">
                  <a:moveTo>
                    <a:pt x="0" y="16"/>
                  </a:moveTo>
                  <a:lnTo>
                    <a:pt x="8" y="0"/>
                  </a:lnTo>
                  <a:lnTo>
                    <a:pt x="56" y="16"/>
                  </a:lnTo>
                  <a:lnTo>
                    <a:pt x="48" y="32"/>
                  </a:lnTo>
                  <a:lnTo>
                    <a:pt x="0" y="16"/>
                  </a:lnTo>
                  <a:close/>
                </a:path>
              </a:pathLst>
            </a:custGeom>
            <a:solidFill>
              <a:srgbClr val="FF22FF"/>
            </a:solidFill>
            <a:ln w="9525">
              <a:noFill/>
              <a:round/>
              <a:headEnd/>
              <a:tailEnd/>
            </a:ln>
          </p:spPr>
          <p:txBody>
            <a:bodyPr/>
            <a:lstStyle/>
            <a:p>
              <a:endParaRPr lang="en-US"/>
            </a:p>
          </p:txBody>
        </p:sp>
        <p:sp>
          <p:nvSpPr>
            <p:cNvPr id="878763" name="Freeform 1195"/>
            <p:cNvSpPr>
              <a:spLocks/>
            </p:cNvSpPr>
            <p:nvPr/>
          </p:nvSpPr>
          <p:spPr bwMode="auto">
            <a:xfrm>
              <a:off x="1968" y="2496"/>
              <a:ext cx="976" cy="248"/>
            </a:xfrm>
            <a:custGeom>
              <a:avLst/>
              <a:gdLst/>
              <a:ahLst/>
              <a:cxnLst>
                <a:cxn ang="0">
                  <a:pos x="0" y="16"/>
                </a:cxn>
                <a:cxn ang="0">
                  <a:pos x="8" y="0"/>
                </a:cxn>
                <a:cxn ang="0">
                  <a:pos x="976" y="232"/>
                </a:cxn>
                <a:cxn ang="0">
                  <a:pos x="968" y="248"/>
                </a:cxn>
                <a:cxn ang="0">
                  <a:pos x="0" y="16"/>
                </a:cxn>
              </a:cxnLst>
              <a:rect l="0" t="0" r="r" b="b"/>
              <a:pathLst>
                <a:path w="976" h="248">
                  <a:moveTo>
                    <a:pt x="0" y="16"/>
                  </a:moveTo>
                  <a:lnTo>
                    <a:pt x="8" y="0"/>
                  </a:lnTo>
                  <a:lnTo>
                    <a:pt x="976" y="232"/>
                  </a:lnTo>
                  <a:lnTo>
                    <a:pt x="968" y="248"/>
                  </a:lnTo>
                  <a:lnTo>
                    <a:pt x="0" y="16"/>
                  </a:lnTo>
                  <a:close/>
                </a:path>
              </a:pathLst>
            </a:custGeom>
            <a:solidFill>
              <a:srgbClr val="BB0000"/>
            </a:solidFill>
            <a:ln w="9525">
              <a:noFill/>
              <a:round/>
              <a:headEnd/>
              <a:tailEnd/>
            </a:ln>
          </p:spPr>
          <p:txBody>
            <a:bodyPr/>
            <a:lstStyle/>
            <a:p>
              <a:endParaRPr lang="en-US"/>
            </a:p>
          </p:txBody>
        </p:sp>
        <p:sp>
          <p:nvSpPr>
            <p:cNvPr id="878764" name="Freeform 1196"/>
            <p:cNvSpPr>
              <a:spLocks/>
            </p:cNvSpPr>
            <p:nvPr/>
          </p:nvSpPr>
          <p:spPr bwMode="auto">
            <a:xfrm>
              <a:off x="2936" y="2728"/>
              <a:ext cx="16" cy="696"/>
            </a:xfrm>
            <a:custGeom>
              <a:avLst/>
              <a:gdLst/>
              <a:ahLst/>
              <a:cxnLst>
                <a:cxn ang="0">
                  <a:pos x="16" y="0"/>
                </a:cxn>
                <a:cxn ang="0">
                  <a:pos x="16" y="8"/>
                </a:cxn>
                <a:cxn ang="0">
                  <a:pos x="16" y="696"/>
                </a:cxn>
                <a:cxn ang="0">
                  <a:pos x="0" y="696"/>
                </a:cxn>
                <a:cxn ang="0">
                  <a:pos x="0" y="8"/>
                </a:cxn>
                <a:cxn ang="0">
                  <a:pos x="8" y="0"/>
                </a:cxn>
                <a:cxn ang="0">
                  <a:pos x="16" y="0"/>
                </a:cxn>
              </a:cxnLst>
              <a:rect l="0" t="0" r="r" b="b"/>
              <a:pathLst>
                <a:path w="16" h="696">
                  <a:moveTo>
                    <a:pt x="16" y="0"/>
                  </a:moveTo>
                  <a:lnTo>
                    <a:pt x="16" y="8"/>
                  </a:lnTo>
                  <a:lnTo>
                    <a:pt x="16" y="696"/>
                  </a:lnTo>
                  <a:lnTo>
                    <a:pt x="0" y="696"/>
                  </a:lnTo>
                  <a:lnTo>
                    <a:pt x="0" y="8"/>
                  </a:lnTo>
                  <a:lnTo>
                    <a:pt x="8" y="0"/>
                  </a:lnTo>
                  <a:lnTo>
                    <a:pt x="16" y="0"/>
                  </a:lnTo>
                  <a:close/>
                </a:path>
              </a:pathLst>
            </a:custGeom>
            <a:solidFill>
              <a:srgbClr val="BB0000"/>
            </a:solidFill>
            <a:ln w="9525">
              <a:noFill/>
              <a:round/>
              <a:headEnd/>
              <a:tailEnd/>
            </a:ln>
          </p:spPr>
          <p:txBody>
            <a:bodyPr/>
            <a:lstStyle/>
            <a:p>
              <a:endParaRPr lang="en-US"/>
            </a:p>
          </p:txBody>
        </p:sp>
        <p:sp>
          <p:nvSpPr>
            <p:cNvPr id="878765" name="Freeform 1197"/>
            <p:cNvSpPr>
              <a:spLocks/>
            </p:cNvSpPr>
            <p:nvPr/>
          </p:nvSpPr>
          <p:spPr bwMode="auto">
            <a:xfrm>
              <a:off x="1968" y="3192"/>
              <a:ext cx="984" cy="240"/>
            </a:xfrm>
            <a:custGeom>
              <a:avLst/>
              <a:gdLst/>
              <a:ahLst/>
              <a:cxnLst>
                <a:cxn ang="0">
                  <a:pos x="984" y="240"/>
                </a:cxn>
                <a:cxn ang="0">
                  <a:pos x="968" y="240"/>
                </a:cxn>
                <a:cxn ang="0">
                  <a:pos x="0" y="16"/>
                </a:cxn>
                <a:cxn ang="0">
                  <a:pos x="8" y="0"/>
                </a:cxn>
                <a:cxn ang="0">
                  <a:pos x="976" y="224"/>
                </a:cxn>
                <a:cxn ang="0">
                  <a:pos x="984" y="232"/>
                </a:cxn>
                <a:cxn ang="0">
                  <a:pos x="984" y="240"/>
                </a:cxn>
              </a:cxnLst>
              <a:rect l="0" t="0" r="r" b="b"/>
              <a:pathLst>
                <a:path w="984" h="240">
                  <a:moveTo>
                    <a:pt x="984" y="240"/>
                  </a:moveTo>
                  <a:lnTo>
                    <a:pt x="968" y="240"/>
                  </a:lnTo>
                  <a:lnTo>
                    <a:pt x="0" y="16"/>
                  </a:lnTo>
                  <a:lnTo>
                    <a:pt x="8" y="0"/>
                  </a:lnTo>
                  <a:lnTo>
                    <a:pt x="976" y="224"/>
                  </a:lnTo>
                  <a:lnTo>
                    <a:pt x="984" y="232"/>
                  </a:lnTo>
                  <a:lnTo>
                    <a:pt x="984" y="240"/>
                  </a:lnTo>
                  <a:close/>
                </a:path>
              </a:pathLst>
            </a:custGeom>
            <a:solidFill>
              <a:srgbClr val="BB0000"/>
            </a:solidFill>
            <a:ln w="9525">
              <a:noFill/>
              <a:round/>
              <a:headEnd/>
              <a:tailEnd/>
            </a:ln>
          </p:spPr>
          <p:txBody>
            <a:bodyPr/>
            <a:lstStyle/>
            <a:p>
              <a:endParaRPr lang="en-US"/>
            </a:p>
          </p:txBody>
        </p:sp>
        <p:sp>
          <p:nvSpPr>
            <p:cNvPr id="878766" name="Freeform 1198"/>
            <p:cNvSpPr>
              <a:spLocks/>
            </p:cNvSpPr>
            <p:nvPr/>
          </p:nvSpPr>
          <p:spPr bwMode="auto">
            <a:xfrm>
              <a:off x="1968" y="2504"/>
              <a:ext cx="16" cy="704"/>
            </a:xfrm>
            <a:custGeom>
              <a:avLst/>
              <a:gdLst/>
              <a:ahLst/>
              <a:cxnLst>
                <a:cxn ang="0">
                  <a:pos x="0" y="704"/>
                </a:cxn>
                <a:cxn ang="0">
                  <a:pos x="0" y="696"/>
                </a:cxn>
                <a:cxn ang="0">
                  <a:pos x="0" y="0"/>
                </a:cxn>
                <a:cxn ang="0">
                  <a:pos x="16" y="0"/>
                </a:cxn>
                <a:cxn ang="0">
                  <a:pos x="16" y="696"/>
                </a:cxn>
                <a:cxn ang="0">
                  <a:pos x="0" y="704"/>
                </a:cxn>
                <a:cxn ang="0">
                  <a:pos x="0" y="704"/>
                </a:cxn>
              </a:cxnLst>
              <a:rect l="0" t="0" r="r" b="b"/>
              <a:pathLst>
                <a:path w="16" h="704">
                  <a:moveTo>
                    <a:pt x="0" y="704"/>
                  </a:moveTo>
                  <a:lnTo>
                    <a:pt x="0" y="696"/>
                  </a:lnTo>
                  <a:lnTo>
                    <a:pt x="0" y="0"/>
                  </a:lnTo>
                  <a:lnTo>
                    <a:pt x="16" y="0"/>
                  </a:lnTo>
                  <a:lnTo>
                    <a:pt x="16" y="696"/>
                  </a:lnTo>
                  <a:lnTo>
                    <a:pt x="0" y="704"/>
                  </a:lnTo>
                  <a:lnTo>
                    <a:pt x="0" y="704"/>
                  </a:lnTo>
                  <a:close/>
                </a:path>
              </a:pathLst>
            </a:custGeom>
            <a:solidFill>
              <a:srgbClr val="BB0000"/>
            </a:solidFill>
            <a:ln w="9525">
              <a:noFill/>
              <a:round/>
              <a:headEnd/>
              <a:tailEnd/>
            </a:ln>
          </p:spPr>
          <p:txBody>
            <a:bodyPr/>
            <a:lstStyle/>
            <a:p>
              <a:endParaRPr lang="en-US"/>
            </a:p>
          </p:txBody>
        </p:sp>
        <p:sp>
          <p:nvSpPr>
            <p:cNvPr id="878767" name="Freeform 1199"/>
            <p:cNvSpPr>
              <a:spLocks/>
            </p:cNvSpPr>
            <p:nvPr/>
          </p:nvSpPr>
          <p:spPr bwMode="auto">
            <a:xfrm>
              <a:off x="1968" y="2496"/>
              <a:ext cx="976" cy="248"/>
            </a:xfrm>
            <a:custGeom>
              <a:avLst/>
              <a:gdLst/>
              <a:ahLst/>
              <a:cxnLst>
                <a:cxn ang="0">
                  <a:pos x="0" y="0"/>
                </a:cxn>
                <a:cxn ang="0">
                  <a:pos x="8" y="0"/>
                </a:cxn>
                <a:cxn ang="0">
                  <a:pos x="976" y="232"/>
                </a:cxn>
                <a:cxn ang="0">
                  <a:pos x="968" y="248"/>
                </a:cxn>
                <a:cxn ang="0">
                  <a:pos x="0" y="16"/>
                </a:cxn>
                <a:cxn ang="0">
                  <a:pos x="0" y="8"/>
                </a:cxn>
                <a:cxn ang="0">
                  <a:pos x="0" y="0"/>
                </a:cxn>
              </a:cxnLst>
              <a:rect l="0" t="0" r="r" b="b"/>
              <a:pathLst>
                <a:path w="976" h="248">
                  <a:moveTo>
                    <a:pt x="0" y="0"/>
                  </a:moveTo>
                  <a:lnTo>
                    <a:pt x="8" y="0"/>
                  </a:lnTo>
                  <a:lnTo>
                    <a:pt x="976" y="232"/>
                  </a:lnTo>
                  <a:lnTo>
                    <a:pt x="968" y="248"/>
                  </a:lnTo>
                  <a:lnTo>
                    <a:pt x="0" y="16"/>
                  </a:lnTo>
                  <a:lnTo>
                    <a:pt x="0" y="8"/>
                  </a:lnTo>
                  <a:lnTo>
                    <a:pt x="0" y="0"/>
                  </a:lnTo>
                  <a:close/>
                </a:path>
              </a:pathLst>
            </a:custGeom>
            <a:solidFill>
              <a:srgbClr val="BB0000"/>
            </a:solidFill>
            <a:ln w="9525">
              <a:noFill/>
              <a:round/>
              <a:headEnd/>
              <a:tailEnd/>
            </a:ln>
          </p:spPr>
          <p:txBody>
            <a:bodyPr/>
            <a:lstStyle/>
            <a:p>
              <a:endParaRPr lang="en-US"/>
            </a:p>
          </p:txBody>
        </p:sp>
        <p:sp>
          <p:nvSpPr>
            <p:cNvPr id="878768" name="Rectangle 1200"/>
            <p:cNvSpPr>
              <a:spLocks noChangeArrowheads="1"/>
            </p:cNvSpPr>
            <p:nvPr/>
          </p:nvSpPr>
          <p:spPr bwMode="auto">
            <a:xfrm>
              <a:off x="2448" y="2832"/>
              <a:ext cx="40" cy="120"/>
            </a:xfrm>
            <a:prstGeom prst="rect">
              <a:avLst/>
            </a:prstGeom>
            <a:solidFill>
              <a:srgbClr val="FF0000"/>
            </a:solidFill>
            <a:ln w="9525">
              <a:noFill/>
              <a:miter lim="800000"/>
              <a:headEnd/>
              <a:tailEnd/>
            </a:ln>
          </p:spPr>
          <p:txBody>
            <a:bodyPr/>
            <a:lstStyle/>
            <a:p>
              <a:endParaRPr lang="en-US"/>
            </a:p>
          </p:txBody>
        </p:sp>
        <p:sp>
          <p:nvSpPr>
            <p:cNvPr id="878769" name="Freeform 1201"/>
            <p:cNvSpPr>
              <a:spLocks/>
            </p:cNvSpPr>
            <p:nvPr/>
          </p:nvSpPr>
          <p:spPr bwMode="auto">
            <a:xfrm>
              <a:off x="2392" y="2744"/>
              <a:ext cx="152" cy="176"/>
            </a:xfrm>
            <a:custGeom>
              <a:avLst/>
              <a:gdLst/>
              <a:ahLst/>
              <a:cxnLst>
                <a:cxn ang="0">
                  <a:pos x="80" y="0"/>
                </a:cxn>
                <a:cxn ang="0">
                  <a:pos x="152" y="176"/>
                </a:cxn>
                <a:cxn ang="0">
                  <a:pos x="80" y="96"/>
                </a:cxn>
                <a:cxn ang="0">
                  <a:pos x="0" y="176"/>
                </a:cxn>
                <a:cxn ang="0">
                  <a:pos x="80" y="0"/>
                </a:cxn>
              </a:cxnLst>
              <a:rect l="0" t="0" r="r" b="b"/>
              <a:pathLst>
                <a:path w="152" h="176">
                  <a:moveTo>
                    <a:pt x="80" y="0"/>
                  </a:moveTo>
                  <a:lnTo>
                    <a:pt x="152" y="176"/>
                  </a:lnTo>
                  <a:lnTo>
                    <a:pt x="80" y="96"/>
                  </a:lnTo>
                  <a:lnTo>
                    <a:pt x="0" y="176"/>
                  </a:lnTo>
                  <a:lnTo>
                    <a:pt x="80" y="0"/>
                  </a:lnTo>
                  <a:close/>
                </a:path>
              </a:pathLst>
            </a:custGeom>
            <a:solidFill>
              <a:srgbClr val="FF0000"/>
            </a:solidFill>
            <a:ln w="9525">
              <a:noFill/>
              <a:round/>
              <a:headEnd/>
              <a:tailEnd/>
            </a:ln>
          </p:spPr>
          <p:txBody>
            <a:bodyPr/>
            <a:lstStyle/>
            <a:p>
              <a:endParaRPr lang="en-US"/>
            </a:p>
          </p:txBody>
        </p:sp>
        <p:sp>
          <p:nvSpPr>
            <p:cNvPr id="878770" name="Rectangle 1202"/>
            <p:cNvSpPr>
              <a:spLocks noChangeArrowheads="1"/>
            </p:cNvSpPr>
            <p:nvPr/>
          </p:nvSpPr>
          <p:spPr bwMode="auto">
            <a:xfrm>
              <a:off x="3016" y="2992"/>
              <a:ext cx="53" cy="230"/>
            </a:xfrm>
            <a:prstGeom prst="rect">
              <a:avLst/>
            </a:prstGeom>
            <a:noFill/>
            <a:ln w="9525">
              <a:noFill/>
              <a:miter lim="800000"/>
              <a:headEnd/>
              <a:tailEnd/>
            </a:ln>
          </p:spPr>
          <p:txBody>
            <a:bodyPr wrap="none" lIns="0" tIns="0" rIns="0" bIns="0">
              <a:spAutoFit/>
            </a:bodyPr>
            <a:lstStyle/>
            <a:p>
              <a:r>
                <a:rPr lang="en-US" sz="2400" b="0">
                  <a:solidFill>
                    <a:srgbClr val="2222FF"/>
                  </a:solidFill>
                </a:rPr>
                <a:t>f</a:t>
              </a:r>
              <a:endParaRPr lang="en-US"/>
            </a:p>
          </p:txBody>
        </p:sp>
        <p:sp>
          <p:nvSpPr>
            <p:cNvPr id="878771" name="Rectangle 1203"/>
            <p:cNvSpPr>
              <a:spLocks noChangeArrowheads="1"/>
            </p:cNvSpPr>
            <p:nvPr/>
          </p:nvSpPr>
          <p:spPr bwMode="auto">
            <a:xfrm>
              <a:off x="1112" y="2896"/>
              <a:ext cx="184" cy="264"/>
            </a:xfrm>
            <a:prstGeom prst="rect">
              <a:avLst/>
            </a:prstGeom>
            <a:noFill/>
            <a:ln w="9525">
              <a:noFill/>
              <a:miter lim="800000"/>
              <a:headEnd/>
              <a:tailEnd/>
            </a:ln>
          </p:spPr>
          <p:txBody>
            <a:bodyPr wrap="none" lIns="0" tIns="0" rIns="0" bIns="0">
              <a:spAutoFit/>
            </a:bodyPr>
            <a:lstStyle/>
            <a:p>
              <a:r>
                <a:rPr lang="en-US" sz="2400" b="0">
                  <a:solidFill>
                    <a:srgbClr val="2222FF"/>
                  </a:solidFill>
                </a:rPr>
                <a:t>z</a:t>
              </a:r>
              <a:endParaRPr lang="en-US"/>
            </a:p>
          </p:txBody>
        </p:sp>
        <p:sp>
          <p:nvSpPr>
            <p:cNvPr id="878772" name="Freeform 1204"/>
            <p:cNvSpPr>
              <a:spLocks/>
            </p:cNvSpPr>
            <p:nvPr/>
          </p:nvSpPr>
          <p:spPr bwMode="auto">
            <a:xfrm>
              <a:off x="3360" y="2792"/>
              <a:ext cx="352" cy="200"/>
            </a:xfrm>
            <a:custGeom>
              <a:avLst/>
              <a:gdLst/>
              <a:ahLst/>
              <a:cxnLst>
                <a:cxn ang="0">
                  <a:pos x="352" y="192"/>
                </a:cxn>
                <a:cxn ang="0">
                  <a:pos x="344" y="200"/>
                </a:cxn>
                <a:cxn ang="0">
                  <a:pos x="0" y="8"/>
                </a:cxn>
                <a:cxn ang="0">
                  <a:pos x="8" y="0"/>
                </a:cxn>
                <a:cxn ang="0">
                  <a:pos x="352" y="192"/>
                </a:cxn>
              </a:cxnLst>
              <a:rect l="0" t="0" r="r" b="b"/>
              <a:pathLst>
                <a:path w="352" h="200">
                  <a:moveTo>
                    <a:pt x="352" y="192"/>
                  </a:moveTo>
                  <a:lnTo>
                    <a:pt x="344" y="200"/>
                  </a:lnTo>
                  <a:lnTo>
                    <a:pt x="0" y="8"/>
                  </a:lnTo>
                  <a:lnTo>
                    <a:pt x="8" y="0"/>
                  </a:lnTo>
                  <a:lnTo>
                    <a:pt x="352" y="192"/>
                  </a:lnTo>
                  <a:close/>
                </a:path>
              </a:pathLst>
            </a:custGeom>
            <a:solidFill>
              <a:srgbClr val="2222FF"/>
            </a:solidFill>
            <a:ln w="9525">
              <a:noFill/>
              <a:round/>
              <a:headEnd/>
              <a:tailEnd/>
            </a:ln>
          </p:spPr>
          <p:txBody>
            <a:bodyPr/>
            <a:lstStyle/>
            <a:p>
              <a:endParaRPr lang="en-US"/>
            </a:p>
          </p:txBody>
        </p:sp>
        <p:sp>
          <p:nvSpPr>
            <p:cNvPr id="878773" name="Freeform 1205"/>
            <p:cNvSpPr>
              <a:spLocks/>
            </p:cNvSpPr>
            <p:nvPr/>
          </p:nvSpPr>
          <p:spPr bwMode="auto">
            <a:xfrm>
              <a:off x="3336" y="2976"/>
              <a:ext cx="376" cy="136"/>
            </a:xfrm>
            <a:custGeom>
              <a:avLst/>
              <a:gdLst/>
              <a:ahLst/>
              <a:cxnLst>
                <a:cxn ang="0">
                  <a:pos x="8" y="136"/>
                </a:cxn>
                <a:cxn ang="0">
                  <a:pos x="0" y="120"/>
                </a:cxn>
                <a:cxn ang="0">
                  <a:pos x="368" y="0"/>
                </a:cxn>
                <a:cxn ang="0">
                  <a:pos x="376" y="16"/>
                </a:cxn>
                <a:cxn ang="0">
                  <a:pos x="8" y="136"/>
                </a:cxn>
              </a:cxnLst>
              <a:rect l="0" t="0" r="r" b="b"/>
              <a:pathLst>
                <a:path w="376" h="136">
                  <a:moveTo>
                    <a:pt x="8" y="136"/>
                  </a:moveTo>
                  <a:lnTo>
                    <a:pt x="0" y="120"/>
                  </a:lnTo>
                  <a:lnTo>
                    <a:pt x="368" y="0"/>
                  </a:lnTo>
                  <a:lnTo>
                    <a:pt x="376" y="16"/>
                  </a:lnTo>
                  <a:lnTo>
                    <a:pt x="8" y="136"/>
                  </a:lnTo>
                  <a:close/>
                </a:path>
              </a:pathLst>
            </a:custGeom>
            <a:solidFill>
              <a:srgbClr val="2222FF"/>
            </a:solidFill>
            <a:ln w="9525">
              <a:noFill/>
              <a:round/>
              <a:headEnd/>
              <a:tailEnd/>
            </a:ln>
          </p:spPr>
          <p:txBody>
            <a:bodyPr/>
            <a:lstStyle/>
            <a:p>
              <a:endParaRPr lang="en-US"/>
            </a:p>
          </p:txBody>
        </p:sp>
        <p:sp>
          <p:nvSpPr>
            <p:cNvPr id="878774" name="Freeform 1206"/>
            <p:cNvSpPr>
              <a:spLocks/>
            </p:cNvSpPr>
            <p:nvPr/>
          </p:nvSpPr>
          <p:spPr bwMode="auto">
            <a:xfrm>
              <a:off x="3376" y="2848"/>
              <a:ext cx="80" cy="120"/>
            </a:xfrm>
            <a:custGeom>
              <a:avLst/>
              <a:gdLst/>
              <a:ahLst/>
              <a:cxnLst>
                <a:cxn ang="0">
                  <a:pos x="0" y="120"/>
                </a:cxn>
                <a:cxn ang="0">
                  <a:pos x="0" y="72"/>
                </a:cxn>
                <a:cxn ang="0">
                  <a:pos x="24" y="32"/>
                </a:cxn>
                <a:cxn ang="0">
                  <a:pos x="48" y="8"/>
                </a:cxn>
                <a:cxn ang="0">
                  <a:pos x="80" y="0"/>
                </a:cxn>
                <a:cxn ang="0">
                  <a:pos x="80" y="0"/>
                </a:cxn>
                <a:cxn ang="0">
                  <a:pos x="80" y="120"/>
                </a:cxn>
                <a:cxn ang="0">
                  <a:pos x="80" y="120"/>
                </a:cxn>
                <a:cxn ang="0">
                  <a:pos x="0" y="120"/>
                </a:cxn>
              </a:cxnLst>
              <a:rect l="0" t="0" r="r" b="b"/>
              <a:pathLst>
                <a:path w="80" h="120">
                  <a:moveTo>
                    <a:pt x="0" y="120"/>
                  </a:moveTo>
                  <a:lnTo>
                    <a:pt x="0" y="72"/>
                  </a:lnTo>
                  <a:lnTo>
                    <a:pt x="24" y="32"/>
                  </a:lnTo>
                  <a:lnTo>
                    <a:pt x="48" y="8"/>
                  </a:lnTo>
                  <a:lnTo>
                    <a:pt x="80" y="0"/>
                  </a:lnTo>
                  <a:lnTo>
                    <a:pt x="80" y="0"/>
                  </a:lnTo>
                  <a:lnTo>
                    <a:pt x="80" y="120"/>
                  </a:lnTo>
                  <a:lnTo>
                    <a:pt x="80" y="120"/>
                  </a:lnTo>
                  <a:lnTo>
                    <a:pt x="0" y="120"/>
                  </a:lnTo>
                  <a:close/>
                </a:path>
              </a:pathLst>
            </a:custGeom>
            <a:solidFill>
              <a:srgbClr val="FFFFFF"/>
            </a:solidFill>
            <a:ln w="9525">
              <a:noFill/>
              <a:round/>
              <a:headEnd/>
              <a:tailEnd/>
            </a:ln>
          </p:spPr>
          <p:txBody>
            <a:bodyPr/>
            <a:lstStyle/>
            <a:p>
              <a:endParaRPr lang="en-US"/>
            </a:p>
          </p:txBody>
        </p:sp>
        <p:sp>
          <p:nvSpPr>
            <p:cNvPr id="878775" name="Freeform 1207"/>
            <p:cNvSpPr>
              <a:spLocks/>
            </p:cNvSpPr>
            <p:nvPr/>
          </p:nvSpPr>
          <p:spPr bwMode="auto">
            <a:xfrm>
              <a:off x="3360" y="2920"/>
              <a:ext cx="24" cy="56"/>
            </a:xfrm>
            <a:custGeom>
              <a:avLst/>
              <a:gdLst/>
              <a:ahLst/>
              <a:cxnLst>
                <a:cxn ang="0">
                  <a:pos x="16" y="56"/>
                </a:cxn>
                <a:cxn ang="0">
                  <a:pos x="0" y="56"/>
                </a:cxn>
                <a:cxn ang="0">
                  <a:pos x="8" y="0"/>
                </a:cxn>
                <a:cxn ang="0">
                  <a:pos x="24" y="0"/>
                </a:cxn>
                <a:cxn ang="0">
                  <a:pos x="16" y="56"/>
                </a:cxn>
              </a:cxnLst>
              <a:rect l="0" t="0" r="r" b="b"/>
              <a:pathLst>
                <a:path w="24" h="56">
                  <a:moveTo>
                    <a:pt x="16" y="56"/>
                  </a:moveTo>
                  <a:lnTo>
                    <a:pt x="0" y="56"/>
                  </a:lnTo>
                  <a:lnTo>
                    <a:pt x="8" y="0"/>
                  </a:lnTo>
                  <a:lnTo>
                    <a:pt x="24" y="0"/>
                  </a:lnTo>
                  <a:lnTo>
                    <a:pt x="16" y="56"/>
                  </a:lnTo>
                  <a:close/>
                </a:path>
              </a:pathLst>
            </a:custGeom>
            <a:solidFill>
              <a:srgbClr val="2222FF"/>
            </a:solidFill>
            <a:ln w="9525">
              <a:noFill/>
              <a:round/>
              <a:headEnd/>
              <a:tailEnd/>
            </a:ln>
          </p:spPr>
          <p:txBody>
            <a:bodyPr/>
            <a:lstStyle/>
            <a:p>
              <a:endParaRPr lang="en-US"/>
            </a:p>
          </p:txBody>
        </p:sp>
        <p:sp>
          <p:nvSpPr>
            <p:cNvPr id="878776" name="Freeform 1208"/>
            <p:cNvSpPr>
              <a:spLocks/>
            </p:cNvSpPr>
            <p:nvPr/>
          </p:nvSpPr>
          <p:spPr bwMode="auto">
            <a:xfrm>
              <a:off x="3368" y="2880"/>
              <a:ext cx="40" cy="48"/>
            </a:xfrm>
            <a:custGeom>
              <a:avLst/>
              <a:gdLst/>
              <a:ahLst/>
              <a:cxnLst>
                <a:cxn ang="0">
                  <a:pos x="0" y="40"/>
                </a:cxn>
                <a:cxn ang="0">
                  <a:pos x="0" y="40"/>
                </a:cxn>
                <a:cxn ang="0">
                  <a:pos x="24" y="0"/>
                </a:cxn>
                <a:cxn ang="0">
                  <a:pos x="40" y="8"/>
                </a:cxn>
                <a:cxn ang="0">
                  <a:pos x="16" y="48"/>
                </a:cxn>
                <a:cxn ang="0">
                  <a:pos x="0" y="40"/>
                </a:cxn>
              </a:cxnLst>
              <a:rect l="0" t="0" r="r" b="b"/>
              <a:pathLst>
                <a:path w="40" h="48">
                  <a:moveTo>
                    <a:pt x="0" y="40"/>
                  </a:moveTo>
                  <a:lnTo>
                    <a:pt x="0" y="40"/>
                  </a:lnTo>
                  <a:lnTo>
                    <a:pt x="24" y="0"/>
                  </a:lnTo>
                  <a:lnTo>
                    <a:pt x="40" y="8"/>
                  </a:lnTo>
                  <a:lnTo>
                    <a:pt x="16" y="48"/>
                  </a:lnTo>
                  <a:lnTo>
                    <a:pt x="0" y="40"/>
                  </a:lnTo>
                  <a:close/>
                </a:path>
              </a:pathLst>
            </a:custGeom>
            <a:solidFill>
              <a:srgbClr val="2222FF"/>
            </a:solidFill>
            <a:ln w="9525">
              <a:noFill/>
              <a:round/>
              <a:headEnd/>
              <a:tailEnd/>
            </a:ln>
          </p:spPr>
          <p:txBody>
            <a:bodyPr/>
            <a:lstStyle/>
            <a:p>
              <a:endParaRPr lang="en-US"/>
            </a:p>
          </p:txBody>
        </p:sp>
        <p:sp>
          <p:nvSpPr>
            <p:cNvPr id="878777" name="Freeform 1209"/>
            <p:cNvSpPr>
              <a:spLocks/>
            </p:cNvSpPr>
            <p:nvPr/>
          </p:nvSpPr>
          <p:spPr bwMode="auto">
            <a:xfrm>
              <a:off x="3392" y="2848"/>
              <a:ext cx="40" cy="40"/>
            </a:xfrm>
            <a:custGeom>
              <a:avLst/>
              <a:gdLst/>
              <a:ahLst/>
              <a:cxnLst>
                <a:cxn ang="0">
                  <a:pos x="0" y="32"/>
                </a:cxn>
                <a:cxn ang="0">
                  <a:pos x="0" y="32"/>
                </a:cxn>
                <a:cxn ang="0">
                  <a:pos x="24" y="0"/>
                </a:cxn>
                <a:cxn ang="0">
                  <a:pos x="40" y="16"/>
                </a:cxn>
                <a:cxn ang="0">
                  <a:pos x="8" y="40"/>
                </a:cxn>
                <a:cxn ang="0">
                  <a:pos x="0" y="32"/>
                </a:cxn>
              </a:cxnLst>
              <a:rect l="0" t="0" r="r" b="b"/>
              <a:pathLst>
                <a:path w="40" h="40">
                  <a:moveTo>
                    <a:pt x="0" y="32"/>
                  </a:moveTo>
                  <a:lnTo>
                    <a:pt x="0" y="32"/>
                  </a:lnTo>
                  <a:lnTo>
                    <a:pt x="24" y="0"/>
                  </a:lnTo>
                  <a:lnTo>
                    <a:pt x="40" y="16"/>
                  </a:lnTo>
                  <a:lnTo>
                    <a:pt x="8" y="40"/>
                  </a:lnTo>
                  <a:lnTo>
                    <a:pt x="0" y="32"/>
                  </a:lnTo>
                  <a:close/>
                </a:path>
              </a:pathLst>
            </a:custGeom>
            <a:solidFill>
              <a:srgbClr val="2222FF"/>
            </a:solidFill>
            <a:ln w="9525">
              <a:noFill/>
              <a:round/>
              <a:headEnd/>
              <a:tailEnd/>
            </a:ln>
          </p:spPr>
          <p:txBody>
            <a:bodyPr/>
            <a:lstStyle/>
            <a:p>
              <a:endParaRPr lang="en-US"/>
            </a:p>
          </p:txBody>
        </p:sp>
        <p:sp>
          <p:nvSpPr>
            <p:cNvPr id="878778" name="Freeform 1210"/>
            <p:cNvSpPr>
              <a:spLocks/>
            </p:cNvSpPr>
            <p:nvPr/>
          </p:nvSpPr>
          <p:spPr bwMode="auto">
            <a:xfrm>
              <a:off x="3416" y="2840"/>
              <a:ext cx="48" cy="24"/>
            </a:xfrm>
            <a:custGeom>
              <a:avLst/>
              <a:gdLst/>
              <a:ahLst/>
              <a:cxnLst>
                <a:cxn ang="0">
                  <a:pos x="0" y="8"/>
                </a:cxn>
                <a:cxn ang="0">
                  <a:pos x="8" y="8"/>
                </a:cxn>
                <a:cxn ang="0">
                  <a:pos x="48" y="0"/>
                </a:cxn>
                <a:cxn ang="0">
                  <a:pos x="48" y="16"/>
                </a:cxn>
                <a:cxn ang="0">
                  <a:pos x="8" y="24"/>
                </a:cxn>
                <a:cxn ang="0">
                  <a:pos x="0" y="8"/>
                </a:cxn>
              </a:cxnLst>
              <a:rect l="0" t="0" r="r" b="b"/>
              <a:pathLst>
                <a:path w="48" h="24">
                  <a:moveTo>
                    <a:pt x="0" y="8"/>
                  </a:moveTo>
                  <a:lnTo>
                    <a:pt x="8" y="8"/>
                  </a:lnTo>
                  <a:lnTo>
                    <a:pt x="48" y="0"/>
                  </a:lnTo>
                  <a:lnTo>
                    <a:pt x="48" y="16"/>
                  </a:lnTo>
                  <a:lnTo>
                    <a:pt x="8" y="24"/>
                  </a:lnTo>
                  <a:lnTo>
                    <a:pt x="0" y="8"/>
                  </a:lnTo>
                  <a:close/>
                </a:path>
              </a:pathLst>
            </a:custGeom>
            <a:solidFill>
              <a:srgbClr val="2222FF"/>
            </a:solidFill>
            <a:ln w="9525">
              <a:noFill/>
              <a:round/>
              <a:headEnd/>
              <a:tailEnd/>
            </a:ln>
          </p:spPr>
          <p:txBody>
            <a:bodyPr/>
            <a:lstStyle/>
            <a:p>
              <a:endParaRPr lang="en-US"/>
            </a:p>
          </p:txBody>
        </p:sp>
        <p:sp>
          <p:nvSpPr>
            <p:cNvPr id="878779" name="Freeform 1211"/>
            <p:cNvSpPr>
              <a:spLocks/>
            </p:cNvSpPr>
            <p:nvPr/>
          </p:nvSpPr>
          <p:spPr bwMode="auto">
            <a:xfrm>
              <a:off x="3376" y="2968"/>
              <a:ext cx="80" cy="120"/>
            </a:xfrm>
            <a:custGeom>
              <a:avLst/>
              <a:gdLst/>
              <a:ahLst/>
              <a:cxnLst>
                <a:cxn ang="0">
                  <a:pos x="80" y="120"/>
                </a:cxn>
                <a:cxn ang="0">
                  <a:pos x="48" y="112"/>
                </a:cxn>
                <a:cxn ang="0">
                  <a:pos x="24" y="88"/>
                </a:cxn>
                <a:cxn ang="0">
                  <a:pos x="0" y="48"/>
                </a:cxn>
                <a:cxn ang="0">
                  <a:pos x="0" y="0"/>
                </a:cxn>
                <a:cxn ang="0">
                  <a:pos x="0" y="0"/>
                </a:cxn>
                <a:cxn ang="0">
                  <a:pos x="80" y="0"/>
                </a:cxn>
                <a:cxn ang="0">
                  <a:pos x="80" y="0"/>
                </a:cxn>
                <a:cxn ang="0">
                  <a:pos x="80" y="120"/>
                </a:cxn>
              </a:cxnLst>
              <a:rect l="0" t="0" r="r" b="b"/>
              <a:pathLst>
                <a:path w="80" h="120">
                  <a:moveTo>
                    <a:pt x="80" y="120"/>
                  </a:moveTo>
                  <a:lnTo>
                    <a:pt x="48" y="112"/>
                  </a:lnTo>
                  <a:lnTo>
                    <a:pt x="24" y="88"/>
                  </a:lnTo>
                  <a:lnTo>
                    <a:pt x="0" y="48"/>
                  </a:lnTo>
                  <a:lnTo>
                    <a:pt x="0" y="0"/>
                  </a:lnTo>
                  <a:lnTo>
                    <a:pt x="0" y="0"/>
                  </a:lnTo>
                  <a:lnTo>
                    <a:pt x="80" y="0"/>
                  </a:lnTo>
                  <a:lnTo>
                    <a:pt x="80" y="0"/>
                  </a:lnTo>
                  <a:lnTo>
                    <a:pt x="80" y="120"/>
                  </a:lnTo>
                  <a:close/>
                </a:path>
              </a:pathLst>
            </a:custGeom>
            <a:solidFill>
              <a:srgbClr val="FFFFFF"/>
            </a:solidFill>
            <a:ln w="9525">
              <a:noFill/>
              <a:round/>
              <a:headEnd/>
              <a:tailEnd/>
            </a:ln>
          </p:spPr>
          <p:txBody>
            <a:bodyPr/>
            <a:lstStyle/>
            <a:p>
              <a:endParaRPr lang="en-US"/>
            </a:p>
          </p:txBody>
        </p:sp>
        <p:sp>
          <p:nvSpPr>
            <p:cNvPr id="878780" name="Freeform 1212"/>
            <p:cNvSpPr>
              <a:spLocks/>
            </p:cNvSpPr>
            <p:nvPr/>
          </p:nvSpPr>
          <p:spPr bwMode="auto">
            <a:xfrm>
              <a:off x="3424" y="3072"/>
              <a:ext cx="40" cy="24"/>
            </a:xfrm>
            <a:custGeom>
              <a:avLst/>
              <a:gdLst/>
              <a:ahLst/>
              <a:cxnLst>
                <a:cxn ang="0">
                  <a:pos x="40" y="8"/>
                </a:cxn>
                <a:cxn ang="0">
                  <a:pos x="40" y="24"/>
                </a:cxn>
                <a:cxn ang="0">
                  <a:pos x="0" y="16"/>
                </a:cxn>
                <a:cxn ang="0">
                  <a:pos x="0" y="0"/>
                </a:cxn>
                <a:cxn ang="0">
                  <a:pos x="40" y="8"/>
                </a:cxn>
              </a:cxnLst>
              <a:rect l="0" t="0" r="r" b="b"/>
              <a:pathLst>
                <a:path w="40" h="24">
                  <a:moveTo>
                    <a:pt x="40" y="8"/>
                  </a:moveTo>
                  <a:lnTo>
                    <a:pt x="40" y="24"/>
                  </a:lnTo>
                  <a:lnTo>
                    <a:pt x="0" y="16"/>
                  </a:lnTo>
                  <a:lnTo>
                    <a:pt x="0" y="0"/>
                  </a:lnTo>
                  <a:lnTo>
                    <a:pt x="40" y="8"/>
                  </a:lnTo>
                  <a:close/>
                </a:path>
              </a:pathLst>
            </a:custGeom>
            <a:solidFill>
              <a:srgbClr val="2222FF"/>
            </a:solidFill>
            <a:ln w="9525">
              <a:noFill/>
              <a:round/>
              <a:headEnd/>
              <a:tailEnd/>
            </a:ln>
          </p:spPr>
          <p:txBody>
            <a:bodyPr/>
            <a:lstStyle/>
            <a:p>
              <a:endParaRPr lang="en-US"/>
            </a:p>
          </p:txBody>
        </p:sp>
        <p:sp>
          <p:nvSpPr>
            <p:cNvPr id="878781" name="Freeform 1213"/>
            <p:cNvSpPr>
              <a:spLocks/>
            </p:cNvSpPr>
            <p:nvPr/>
          </p:nvSpPr>
          <p:spPr bwMode="auto">
            <a:xfrm>
              <a:off x="3392" y="3048"/>
              <a:ext cx="40" cy="40"/>
            </a:xfrm>
            <a:custGeom>
              <a:avLst/>
              <a:gdLst/>
              <a:ahLst/>
              <a:cxnLst>
                <a:cxn ang="0">
                  <a:pos x="32" y="40"/>
                </a:cxn>
                <a:cxn ang="0">
                  <a:pos x="24" y="32"/>
                </a:cxn>
                <a:cxn ang="0">
                  <a:pos x="0" y="8"/>
                </a:cxn>
                <a:cxn ang="0">
                  <a:pos x="8" y="0"/>
                </a:cxn>
                <a:cxn ang="0">
                  <a:pos x="40" y="24"/>
                </a:cxn>
                <a:cxn ang="0">
                  <a:pos x="32" y="40"/>
                </a:cxn>
              </a:cxnLst>
              <a:rect l="0" t="0" r="r" b="b"/>
              <a:pathLst>
                <a:path w="40" h="40">
                  <a:moveTo>
                    <a:pt x="32" y="40"/>
                  </a:moveTo>
                  <a:lnTo>
                    <a:pt x="24" y="32"/>
                  </a:lnTo>
                  <a:lnTo>
                    <a:pt x="0" y="8"/>
                  </a:lnTo>
                  <a:lnTo>
                    <a:pt x="8" y="0"/>
                  </a:lnTo>
                  <a:lnTo>
                    <a:pt x="40" y="24"/>
                  </a:lnTo>
                  <a:lnTo>
                    <a:pt x="32" y="40"/>
                  </a:lnTo>
                  <a:close/>
                </a:path>
              </a:pathLst>
            </a:custGeom>
            <a:solidFill>
              <a:srgbClr val="2222FF"/>
            </a:solidFill>
            <a:ln w="9525">
              <a:noFill/>
              <a:round/>
              <a:headEnd/>
              <a:tailEnd/>
            </a:ln>
          </p:spPr>
          <p:txBody>
            <a:bodyPr/>
            <a:lstStyle/>
            <a:p>
              <a:endParaRPr lang="en-US"/>
            </a:p>
          </p:txBody>
        </p:sp>
        <p:sp>
          <p:nvSpPr>
            <p:cNvPr id="878782" name="Freeform 1214"/>
            <p:cNvSpPr>
              <a:spLocks/>
            </p:cNvSpPr>
            <p:nvPr/>
          </p:nvSpPr>
          <p:spPr bwMode="auto">
            <a:xfrm>
              <a:off x="3368" y="3008"/>
              <a:ext cx="40" cy="48"/>
            </a:xfrm>
            <a:custGeom>
              <a:avLst/>
              <a:gdLst/>
              <a:ahLst/>
              <a:cxnLst>
                <a:cxn ang="0">
                  <a:pos x="24" y="48"/>
                </a:cxn>
                <a:cxn ang="0">
                  <a:pos x="24" y="48"/>
                </a:cxn>
                <a:cxn ang="0">
                  <a:pos x="0" y="8"/>
                </a:cxn>
                <a:cxn ang="0">
                  <a:pos x="16" y="0"/>
                </a:cxn>
                <a:cxn ang="0">
                  <a:pos x="40" y="40"/>
                </a:cxn>
                <a:cxn ang="0">
                  <a:pos x="24" y="48"/>
                </a:cxn>
              </a:cxnLst>
              <a:rect l="0" t="0" r="r" b="b"/>
              <a:pathLst>
                <a:path w="40" h="48">
                  <a:moveTo>
                    <a:pt x="24" y="48"/>
                  </a:moveTo>
                  <a:lnTo>
                    <a:pt x="24" y="48"/>
                  </a:lnTo>
                  <a:lnTo>
                    <a:pt x="0" y="8"/>
                  </a:lnTo>
                  <a:lnTo>
                    <a:pt x="16" y="0"/>
                  </a:lnTo>
                  <a:lnTo>
                    <a:pt x="40" y="40"/>
                  </a:lnTo>
                  <a:lnTo>
                    <a:pt x="24" y="48"/>
                  </a:lnTo>
                  <a:close/>
                </a:path>
              </a:pathLst>
            </a:custGeom>
            <a:solidFill>
              <a:srgbClr val="2222FF"/>
            </a:solidFill>
            <a:ln w="9525">
              <a:noFill/>
              <a:round/>
              <a:headEnd/>
              <a:tailEnd/>
            </a:ln>
          </p:spPr>
          <p:txBody>
            <a:bodyPr/>
            <a:lstStyle/>
            <a:p>
              <a:endParaRPr lang="en-US"/>
            </a:p>
          </p:txBody>
        </p:sp>
        <p:sp>
          <p:nvSpPr>
            <p:cNvPr id="878783" name="Freeform 1215"/>
            <p:cNvSpPr>
              <a:spLocks/>
            </p:cNvSpPr>
            <p:nvPr/>
          </p:nvSpPr>
          <p:spPr bwMode="auto">
            <a:xfrm>
              <a:off x="3360" y="2960"/>
              <a:ext cx="24" cy="56"/>
            </a:xfrm>
            <a:custGeom>
              <a:avLst/>
              <a:gdLst/>
              <a:ahLst/>
              <a:cxnLst>
                <a:cxn ang="0">
                  <a:pos x="8" y="56"/>
                </a:cxn>
                <a:cxn ang="0">
                  <a:pos x="8" y="56"/>
                </a:cxn>
                <a:cxn ang="0">
                  <a:pos x="0" y="0"/>
                </a:cxn>
                <a:cxn ang="0">
                  <a:pos x="16" y="0"/>
                </a:cxn>
                <a:cxn ang="0">
                  <a:pos x="24" y="56"/>
                </a:cxn>
                <a:cxn ang="0">
                  <a:pos x="8" y="56"/>
                </a:cxn>
              </a:cxnLst>
              <a:rect l="0" t="0" r="r" b="b"/>
              <a:pathLst>
                <a:path w="24" h="56">
                  <a:moveTo>
                    <a:pt x="8" y="56"/>
                  </a:moveTo>
                  <a:lnTo>
                    <a:pt x="8" y="56"/>
                  </a:lnTo>
                  <a:lnTo>
                    <a:pt x="0" y="0"/>
                  </a:lnTo>
                  <a:lnTo>
                    <a:pt x="16" y="0"/>
                  </a:lnTo>
                  <a:lnTo>
                    <a:pt x="24" y="56"/>
                  </a:lnTo>
                  <a:lnTo>
                    <a:pt x="8" y="56"/>
                  </a:lnTo>
                  <a:close/>
                </a:path>
              </a:pathLst>
            </a:custGeom>
            <a:solidFill>
              <a:srgbClr val="2222FF"/>
            </a:solidFill>
            <a:ln w="9525">
              <a:noFill/>
              <a:round/>
              <a:headEnd/>
              <a:tailEnd/>
            </a:ln>
          </p:spPr>
          <p:txBody>
            <a:bodyPr/>
            <a:lstStyle/>
            <a:p>
              <a:endParaRPr lang="en-US"/>
            </a:p>
          </p:txBody>
        </p:sp>
        <p:sp>
          <p:nvSpPr>
            <p:cNvPr id="878784" name="Freeform 1216"/>
            <p:cNvSpPr>
              <a:spLocks/>
            </p:cNvSpPr>
            <p:nvPr/>
          </p:nvSpPr>
          <p:spPr bwMode="auto">
            <a:xfrm>
              <a:off x="3400" y="2896"/>
              <a:ext cx="40" cy="80"/>
            </a:xfrm>
            <a:custGeom>
              <a:avLst/>
              <a:gdLst/>
              <a:ahLst/>
              <a:cxnLst>
                <a:cxn ang="0">
                  <a:pos x="0" y="0"/>
                </a:cxn>
                <a:cxn ang="0">
                  <a:pos x="16" y="8"/>
                </a:cxn>
                <a:cxn ang="0">
                  <a:pos x="24" y="24"/>
                </a:cxn>
                <a:cxn ang="0">
                  <a:pos x="32" y="48"/>
                </a:cxn>
                <a:cxn ang="0">
                  <a:pos x="40" y="80"/>
                </a:cxn>
                <a:cxn ang="0">
                  <a:pos x="40" y="80"/>
                </a:cxn>
                <a:cxn ang="0">
                  <a:pos x="0" y="80"/>
                </a:cxn>
                <a:cxn ang="0">
                  <a:pos x="0" y="80"/>
                </a:cxn>
                <a:cxn ang="0">
                  <a:pos x="0" y="0"/>
                </a:cxn>
              </a:cxnLst>
              <a:rect l="0" t="0" r="r" b="b"/>
              <a:pathLst>
                <a:path w="40" h="80">
                  <a:moveTo>
                    <a:pt x="0" y="0"/>
                  </a:moveTo>
                  <a:lnTo>
                    <a:pt x="16" y="8"/>
                  </a:lnTo>
                  <a:lnTo>
                    <a:pt x="24" y="24"/>
                  </a:lnTo>
                  <a:lnTo>
                    <a:pt x="32" y="48"/>
                  </a:lnTo>
                  <a:lnTo>
                    <a:pt x="40" y="80"/>
                  </a:lnTo>
                  <a:lnTo>
                    <a:pt x="40" y="80"/>
                  </a:lnTo>
                  <a:lnTo>
                    <a:pt x="0" y="80"/>
                  </a:lnTo>
                  <a:lnTo>
                    <a:pt x="0" y="80"/>
                  </a:lnTo>
                  <a:lnTo>
                    <a:pt x="0" y="0"/>
                  </a:lnTo>
                  <a:close/>
                </a:path>
              </a:pathLst>
            </a:custGeom>
            <a:solidFill>
              <a:srgbClr val="FFFFFF"/>
            </a:solidFill>
            <a:ln w="9525">
              <a:noFill/>
              <a:round/>
              <a:headEnd/>
              <a:tailEnd/>
            </a:ln>
          </p:spPr>
          <p:txBody>
            <a:bodyPr/>
            <a:lstStyle/>
            <a:p>
              <a:endParaRPr lang="en-US"/>
            </a:p>
          </p:txBody>
        </p:sp>
        <p:sp>
          <p:nvSpPr>
            <p:cNvPr id="878785" name="Freeform 1217"/>
            <p:cNvSpPr>
              <a:spLocks/>
            </p:cNvSpPr>
            <p:nvPr/>
          </p:nvSpPr>
          <p:spPr bwMode="auto">
            <a:xfrm>
              <a:off x="3392" y="2888"/>
              <a:ext cx="24" cy="24"/>
            </a:xfrm>
            <a:custGeom>
              <a:avLst/>
              <a:gdLst/>
              <a:ahLst/>
              <a:cxnLst>
                <a:cxn ang="0">
                  <a:pos x="0" y="8"/>
                </a:cxn>
                <a:cxn ang="0">
                  <a:pos x="8" y="0"/>
                </a:cxn>
                <a:cxn ang="0">
                  <a:pos x="24" y="8"/>
                </a:cxn>
                <a:cxn ang="0">
                  <a:pos x="16" y="24"/>
                </a:cxn>
                <a:cxn ang="0">
                  <a:pos x="0" y="8"/>
                </a:cxn>
              </a:cxnLst>
              <a:rect l="0" t="0" r="r" b="b"/>
              <a:pathLst>
                <a:path w="24" h="24">
                  <a:moveTo>
                    <a:pt x="0" y="8"/>
                  </a:moveTo>
                  <a:lnTo>
                    <a:pt x="8" y="0"/>
                  </a:lnTo>
                  <a:lnTo>
                    <a:pt x="24" y="8"/>
                  </a:lnTo>
                  <a:lnTo>
                    <a:pt x="16" y="24"/>
                  </a:lnTo>
                  <a:lnTo>
                    <a:pt x="0" y="8"/>
                  </a:lnTo>
                  <a:close/>
                </a:path>
              </a:pathLst>
            </a:custGeom>
            <a:solidFill>
              <a:srgbClr val="2222FF"/>
            </a:solidFill>
            <a:ln w="9525">
              <a:noFill/>
              <a:round/>
              <a:headEnd/>
              <a:tailEnd/>
            </a:ln>
          </p:spPr>
          <p:txBody>
            <a:bodyPr/>
            <a:lstStyle/>
            <a:p>
              <a:endParaRPr lang="en-US"/>
            </a:p>
          </p:txBody>
        </p:sp>
        <p:sp>
          <p:nvSpPr>
            <p:cNvPr id="878786" name="Freeform 1218"/>
            <p:cNvSpPr>
              <a:spLocks/>
            </p:cNvSpPr>
            <p:nvPr/>
          </p:nvSpPr>
          <p:spPr bwMode="auto">
            <a:xfrm>
              <a:off x="3408" y="2896"/>
              <a:ext cx="24" cy="24"/>
            </a:xfrm>
            <a:custGeom>
              <a:avLst/>
              <a:gdLst/>
              <a:ahLst/>
              <a:cxnLst>
                <a:cxn ang="0">
                  <a:pos x="8" y="0"/>
                </a:cxn>
                <a:cxn ang="0">
                  <a:pos x="16" y="0"/>
                </a:cxn>
                <a:cxn ang="0">
                  <a:pos x="24" y="16"/>
                </a:cxn>
                <a:cxn ang="0">
                  <a:pos x="8" y="24"/>
                </a:cxn>
                <a:cxn ang="0">
                  <a:pos x="0" y="8"/>
                </a:cxn>
                <a:cxn ang="0">
                  <a:pos x="8" y="0"/>
                </a:cxn>
              </a:cxnLst>
              <a:rect l="0" t="0" r="r" b="b"/>
              <a:pathLst>
                <a:path w="24" h="24">
                  <a:moveTo>
                    <a:pt x="8" y="0"/>
                  </a:moveTo>
                  <a:lnTo>
                    <a:pt x="16" y="0"/>
                  </a:lnTo>
                  <a:lnTo>
                    <a:pt x="24" y="16"/>
                  </a:lnTo>
                  <a:lnTo>
                    <a:pt x="8" y="24"/>
                  </a:lnTo>
                  <a:lnTo>
                    <a:pt x="0" y="8"/>
                  </a:lnTo>
                  <a:lnTo>
                    <a:pt x="8" y="0"/>
                  </a:lnTo>
                  <a:close/>
                </a:path>
              </a:pathLst>
            </a:custGeom>
            <a:solidFill>
              <a:srgbClr val="2222FF"/>
            </a:solidFill>
            <a:ln w="9525">
              <a:noFill/>
              <a:round/>
              <a:headEnd/>
              <a:tailEnd/>
            </a:ln>
          </p:spPr>
          <p:txBody>
            <a:bodyPr/>
            <a:lstStyle/>
            <a:p>
              <a:endParaRPr lang="en-US"/>
            </a:p>
          </p:txBody>
        </p:sp>
        <p:sp>
          <p:nvSpPr>
            <p:cNvPr id="878787" name="Freeform 1219"/>
            <p:cNvSpPr>
              <a:spLocks/>
            </p:cNvSpPr>
            <p:nvPr/>
          </p:nvSpPr>
          <p:spPr bwMode="auto">
            <a:xfrm>
              <a:off x="3416" y="2912"/>
              <a:ext cx="24" cy="32"/>
            </a:xfrm>
            <a:custGeom>
              <a:avLst/>
              <a:gdLst/>
              <a:ahLst/>
              <a:cxnLst>
                <a:cxn ang="0">
                  <a:pos x="16" y="0"/>
                </a:cxn>
                <a:cxn ang="0">
                  <a:pos x="16" y="8"/>
                </a:cxn>
                <a:cxn ang="0">
                  <a:pos x="24" y="32"/>
                </a:cxn>
                <a:cxn ang="0">
                  <a:pos x="8" y="32"/>
                </a:cxn>
                <a:cxn ang="0">
                  <a:pos x="0" y="8"/>
                </a:cxn>
                <a:cxn ang="0">
                  <a:pos x="16" y="0"/>
                </a:cxn>
              </a:cxnLst>
              <a:rect l="0" t="0" r="r" b="b"/>
              <a:pathLst>
                <a:path w="24" h="32">
                  <a:moveTo>
                    <a:pt x="16" y="0"/>
                  </a:moveTo>
                  <a:lnTo>
                    <a:pt x="16" y="8"/>
                  </a:lnTo>
                  <a:lnTo>
                    <a:pt x="24" y="32"/>
                  </a:lnTo>
                  <a:lnTo>
                    <a:pt x="8" y="32"/>
                  </a:lnTo>
                  <a:lnTo>
                    <a:pt x="0" y="8"/>
                  </a:lnTo>
                  <a:lnTo>
                    <a:pt x="16" y="0"/>
                  </a:lnTo>
                  <a:close/>
                </a:path>
              </a:pathLst>
            </a:custGeom>
            <a:solidFill>
              <a:srgbClr val="2222FF"/>
            </a:solidFill>
            <a:ln w="9525">
              <a:noFill/>
              <a:round/>
              <a:headEnd/>
              <a:tailEnd/>
            </a:ln>
          </p:spPr>
          <p:txBody>
            <a:bodyPr/>
            <a:lstStyle/>
            <a:p>
              <a:endParaRPr lang="en-US"/>
            </a:p>
          </p:txBody>
        </p:sp>
        <p:sp>
          <p:nvSpPr>
            <p:cNvPr id="878788" name="Freeform 1220"/>
            <p:cNvSpPr>
              <a:spLocks/>
            </p:cNvSpPr>
            <p:nvPr/>
          </p:nvSpPr>
          <p:spPr bwMode="auto">
            <a:xfrm>
              <a:off x="3424" y="2944"/>
              <a:ext cx="24" cy="40"/>
            </a:xfrm>
            <a:custGeom>
              <a:avLst/>
              <a:gdLst/>
              <a:ahLst/>
              <a:cxnLst>
                <a:cxn ang="0">
                  <a:pos x="16" y="0"/>
                </a:cxn>
                <a:cxn ang="0">
                  <a:pos x="16" y="0"/>
                </a:cxn>
                <a:cxn ang="0">
                  <a:pos x="24" y="40"/>
                </a:cxn>
                <a:cxn ang="0">
                  <a:pos x="8" y="40"/>
                </a:cxn>
                <a:cxn ang="0">
                  <a:pos x="0" y="0"/>
                </a:cxn>
                <a:cxn ang="0">
                  <a:pos x="16" y="0"/>
                </a:cxn>
              </a:cxnLst>
              <a:rect l="0" t="0" r="r" b="b"/>
              <a:pathLst>
                <a:path w="24" h="40">
                  <a:moveTo>
                    <a:pt x="16" y="0"/>
                  </a:moveTo>
                  <a:lnTo>
                    <a:pt x="16" y="0"/>
                  </a:lnTo>
                  <a:lnTo>
                    <a:pt x="24" y="40"/>
                  </a:lnTo>
                  <a:lnTo>
                    <a:pt x="8" y="40"/>
                  </a:lnTo>
                  <a:lnTo>
                    <a:pt x="0" y="0"/>
                  </a:lnTo>
                  <a:lnTo>
                    <a:pt x="16" y="0"/>
                  </a:lnTo>
                  <a:close/>
                </a:path>
              </a:pathLst>
            </a:custGeom>
            <a:solidFill>
              <a:srgbClr val="2222FF"/>
            </a:solidFill>
            <a:ln w="9525">
              <a:noFill/>
              <a:round/>
              <a:headEnd/>
              <a:tailEnd/>
            </a:ln>
          </p:spPr>
          <p:txBody>
            <a:bodyPr/>
            <a:lstStyle/>
            <a:p>
              <a:endParaRPr lang="en-US"/>
            </a:p>
          </p:txBody>
        </p:sp>
        <p:sp>
          <p:nvSpPr>
            <p:cNvPr id="878789" name="Freeform 1221"/>
            <p:cNvSpPr>
              <a:spLocks/>
            </p:cNvSpPr>
            <p:nvPr/>
          </p:nvSpPr>
          <p:spPr bwMode="auto">
            <a:xfrm>
              <a:off x="3400" y="2968"/>
              <a:ext cx="40" cy="80"/>
            </a:xfrm>
            <a:custGeom>
              <a:avLst/>
              <a:gdLst/>
              <a:ahLst/>
              <a:cxnLst>
                <a:cxn ang="0">
                  <a:pos x="40" y="0"/>
                </a:cxn>
                <a:cxn ang="0">
                  <a:pos x="32" y="32"/>
                </a:cxn>
                <a:cxn ang="0">
                  <a:pos x="24" y="56"/>
                </a:cxn>
                <a:cxn ang="0">
                  <a:pos x="16" y="72"/>
                </a:cxn>
                <a:cxn ang="0">
                  <a:pos x="0" y="80"/>
                </a:cxn>
                <a:cxn ang="0">
                  <a:pos x="0" y="80"/>
                </a:cxn>
                <a:cxn ang="0">
                  <a:pos x="0" y="0"/>
                </a:cxn>
                <a:cxn ang="0">
                  <a:pos x="0" y="0"/>
                </a:cxn>
                <a:cxn ang="0">
                  <a:pos x="40" y="0"/>
                </a:cxn>
              </a:cxnLst>
              <a:rect l="0" t="0" r="r" b="b"/>
              <a:pathLst>
                <a:path w="40" h="80">
                  <a:moveTo>
                    <a:pt x="40" y="0"/>
                  </a:moveTo>
                  <a:lnTo>
                    <a:pt x="32" y="32"/>
                  </a:lnTo>
                  <a:lnTo>
                    <a:pt x="24" y="56"/>
                  </a:lnTo>
                  <a:lnTo>
                    <a:pt x="16" y="72"/>
                  </a:lnTo>
                  <a:lnTo>
                    <a:pt x="0" y="80"/>
                  </a:lnTo>
                  <a:lnTo>
                    <a:pt x="0" y="80"/>
                  </a:lnTo>
                  <a:lnTo>
                    <a:pt x="0" y="0"/>
                  </a:lnTo>
                  <a:lnTo>
                    <a:pt x="0" y="0"/>
                  </a:lnTo>
                  <a:lnTo>
                    <a:pt x="40" y="0"/>
                  </a:lnTo>
                  <a:close/>
                </a:path>
              </a:pathLst>
            </a:custGeom>
            <a:solidFill>
              <a:srgbClr val="FFFFFF"/>
            </a:solidFill>
            <a:ln w="9525">
              <a:noFill/>
              <a:round/>
              <a:headEnd/>
              <a:tailEnd/>
            </a:ln>
          </p:spPr>
          <p:txBody>
            <a:bodyPr/>
            <a:lstStyle/>
            <a:p>
              <a:endParaRPr lang="en-US"/>
            </a:p>
          </p:txBody>
        </p:sp>
        <p:sp>
          <p:nvSpPr>
            <p:cNvPr id="878790" name="Freeform 1222"/>
            <p:cNvSpPr>
              <a:spLocks/>
            </p:cNvSpPr>
            <p:nvPr/>
          </p:nvSpPr>
          <p:spPr bwMode="auto">
            <a:xfrm>
              <a:off x="3424" y="2960"/>
              <a:ext cx="24" cy="40"/>
            </a:xfrm>
            <a:custGeom>
              <a:avLst/>
              <a:gdLst/>
              <a:ahLst/>
              <a:cxnLst>
                <a:cxn ang="0">
                  <a:pos x="8" y="0"/>
                </a:cxn>
                <a:cxn ang="0">
                  <a:pos x="24" y="0"/>
                </a:cxn>
                <a:cxn ang="0">
                  <a:pos x="16" y="40"/>
                </a:cxn>
                <a:cxn ang="0">
                  <a:pos x="0" y="40"/>
                </a:cxn>
                <a:cxn ang="0">
                  <a:pos x="8" y="0"/>
                </a:cxn>
              </a:cxnLst>
              <a:rect l="0" t="0" r="r" b="b"/>
              <a:pathLst>
                <a:path w="24" h="40">
                  <a:moveTo>
                    <a:pt x="8" y="0"/>
                  </a:moveTo>
                  <a:lnTo>
                    <a:pt x="24" y="0"/>
                  </a:lnTo>
                  <a:lnTo>
                    <a:pt x="16" y="40"/>
                  </a:lnTo>
                  <a:lnTo>
                    <a:pt x="0" y="40"/>
                  </a:lnTo>
                  <a:lnTo>
                    <a:pt x="8" y="0"/>
                  </a:lnTo>
                  <a:close/>
                </a:path>
              </a:pathLst>
            </a:custGeom>
            <a:solidFill>
              <a:srgbClr val="2222FF"/>
            </a:solidFill>
            <a:ln w="9525">
              <a:noFill/>
              <a:round/>
              <a:headEnd/>
              <a:tailEnd/>
            </a:ln>
          </p:spPr>
          <p:txBody>
            <a:bodyPr/>
            <a:lstStyle/>
            <a:p>
              <a:endParaRPr lang="en-US"/>
            </a:p>
          </p:txBody>
        </p:sp>
        <p:sp>
          <p:nvSpPr>
            <p:cNvPr id="878791" name="Freeform 1223"/>
            <p:cNvSpPr>
              <a:spLocks/>
            </p:cNvSpPr>
            <p:nvPr/>
          </p:nvSpPr>
          <p:spPr bwMode="auto">
            <a:xfrm>
              <a:off x="3416" y="3000"/>
              <a:ext cx="24" cy="24"/>
            </a:xfrm>
            <a:custGeom>
              <a:avLst/>
              <a:gdLst/>
              <a:ahLst/>
              <a:cxnLst>
                <a:cxn ang="0">
                  <a:pos x="24" y="0"/>
                </a:cxn>
                <a:cxn ang="0">
                  <a:pos x="24" y="0"/>
                </a:cxn>
                <a:cxn ang="0">
                  <a:pos x="16" y="24"/>
                </a:cxn>
                <a:cxn ang="0">
                  <a:pos x="0" y="24"/>
                </a:cxn>
                <a:cxn ang="0">
                  <a:pos x="8" y="0"/>
                </a:cxn>
                <a:cxn ang="0">
                  <a:pos x="24" y="0"/>
                </a:cxn>
              </a:cxnLst>
              <a:rect l="0" t="0" r="r" b="b"/>
              <a:pathLst>
                <a:path w="24" h="24">
                  <a:moveTo>
                    <a:pt x="24" y="0"/>
                  </a:moveTo>
                  <a:lnTo>
                    <a:pt x="24" y="0"/>
                  </a:lnTo>
                  <a:lnTo>
                    <a:pt x="16" y="24"/>
                  </a:lnTo>
                  <a:lnTo>
                    <a:pt x="0" y="24"/>
                  </a:lnTo>
                  <a:lnTo>
                    <a:pt x="8" y="0"/>
                  </a:lnTo>
                  <a:lnTo>
                    <a:pt x="24" y="0"/>
                  </a:lnTo>
                  <a:close/>
                </a:path>
              </a:pathLst>
            </a:custGeom>
            <a:solidFill>
              <a:srgbClr val="2222FF"/>
            </a:solidFill>
            <a:ln w="9525">
              <a:noFill/>
              <a:round/>
              <a:headEnd/>
              <a:tailEnd/>
            </a:ln>
          </p:spPr>
          <p:txBody>
            <a:bodyPr/>
            <a:lstStyle/>
            <a:p>
              <a:endParaRPr lang="en-US"/>
            </a:p>
          </p:txBody>
        </p:sp>
        <p:sp>
          <p:nvSpPr>
            <p:cNvPr id="878792" name="Freeform 1224"/>
            <p:cNvSpPr>
              <a:spLocks/>
            </p:cNvSpPr>
            <p:nvPr/>
          </p:nvSpPr>
          <p:spPr bwMode="auto">
            <a:xfrm>
              <a:off x="3408" y="3016"/>
              <a:ext cx="24" cy="32"/>
            </a:xfrm>
            <a:custGeom>
              <a:avLst/>
              <a:gdLst/>
              <a:ahLst/>
              <a:cxnLst>
                <a:cxn ang="0">
                  <a:pos x="24" y="8"/>
                </a:cxn>
                <a:cxn ang="0">
                  <a:pos x="24" y="16"/>
                </a:cxn>
                <a:cxn ang="0">
                  <a:pos x="16" y="32"/>
                </a:cxn>
                <a:cxn ang="0">
                  <a:pos x="0" y="24"/>
                </a:cxn>
                <a:cxn ang="0">
                  <a:pos x="8" y="0"/>
                </a:cxn>
                <a:cxn ang="0">
                  <a:pos x="24" y="8"/>
                </a:cxn>
              </a:cxnLst>
              <a:rect l="0" t="0" r="r" b="b"/>
              <a:pathLst>
                <a:path w="24" h="32">
                  <a:moveTo>
                    <a:pt x="24" y="8"/>
                  </a:moveTo>
                  <a:lnTo>
                    <a:pt x="24" y="16"/>
                  </a:lnTo>
                  <a:lnTo>
                    <a:pt x="16" y="32"/>
                  </a:lnTo>
                  <a:lnTo>
                    <a:pt x="0" y="24"/>
                  </a:lnTo>
                  <a:lnTo>
                    <a:pt x="8" y="0"/>
                  </a:lnTo>
                  <a:lnTo>
                    <a:pt x="24" y="8"/>
                  </a:lnTo>
                  <a:close/>
                </a:path>
              </a:pathLst>
            </a:custGeom>
            <a:solidFill>
              <a:srgbClr val="2222FF"/>
            </a:solidFill>
            <a:ln w="9525">
              <a:noFill/>
              <a:round/>
              <a:headEnd/>
              <a:tailEnd/>
            </a:ln>
          </p:spPr>
          <p:txBody>
            <a:bodyPr/>
            <a:lstStyle/>
            <a:p>
              <a:endParaRPr lang="en-US"/>
            </a:p>
          </p:txBody>
        </p:sp>
        <p:sp>
          <p:nvSpPr>
            <p:cNvPr id="878793" name="Freeform 1225"/>
            <p:cNvSpPr>
              <a:spLocks/>
            </p:cNvSpPr>
            <p:nvPr/>
          </p:nvSpPr>
          <p:spPr bwMode="auto">
            <a:xfrm>
              <a:off x="3392" y="3032"/>
              <a:ext cx="32" cy="24"/>
            </a:xfrm>
            <a:custGeom>
              <a:avLst/>
              <a:gdLst/>
              <a:ahLst/>
              <a:cxnLst>
                <a:cxn ang="0">
                  <a:pos x="32" y="16"/>
                </a:cxn>
                <a:cxn ang="0">
                  <a:pos x="24" y="16"/>
                </a:cxn>
                <a:cxn ang="0">
                  <a:pos x="8" y="24"/>
                </a:cxn>
                <a:cxn ang="0">
                  <a:pos x="0" y="8"/>
                </a:cxn>
                <a:cxn ang="0">
                  <a:pos x="16" y="0"/>
                </a:cxn>
                <a:cxn ang="0">
                  <a:pos x="32" y="16"/>
                </a:cxn>
              </a:cxnLst>
              <a:rect l="0" t="0" r="r" b="b"/>
              <a:pathLst>
                <a:path w="32" h="24">
                  <a:moveTo>
                    <a:pt x="32" y="16"/>
                  </a:moveTo>
                  <a:lnTo>
                    <a:pt x="24" y="16"/>
                  </a:lnTo>
                  <a:lnTo>
                    <a:pt x="8" y="24"/>
                  </a:lnTo>
                  <a:lnTo>
                    <a:pt x="0" y="8"/>
                  </a:lnTo>
                  <a:lnTo>
                    <a:pt x="16" y="0"/>
                  </a:lnTo>
                  <a:lnTo>
                    <a:pt x="32" y="16"/>
                  </a:lnTo>
                  <a:close/>
                </a:path>
              </a:pathLst>
            </a:custGeom>
            <a:solidFill>
              <a:srgbClr val="2222FF"/>
            </a:solidFill>
            <a:ln w="9525">
              <a:noFill/>
              <a:round/>
              <a:headEnd/>
              <a:tailEnd/>
            </a:ln>
          </p:spPr>
          <p:txBody>
            <a:bodyPr/>
            <a:lstStyle/>
            <a:p>
              <a:endParaRPr lang="en-US"/>
            </a:p>
          </p:txBody>
        </p:sp>
        <p:sp>
          <p:nvSpPr>
            <p:cNvPr id="878794" name="Rectangle 1226"/>
            <p:cNvSpPr>
              <a:spLocks noChangeArrowheads="1"/>
            </p:cNvSpPr>
            <p:nvPr/>
          </p:nvSpPr>
          <p:spPr bwMode="auto">
            <a:xfrm>
              <a:off x="1640" y="3424"/>
              <a:ext cx="1799" cy="230"/>
            </a:xfrm>
            <a:prstGeom prst="rect">
              <a:avLst/>
            </a:prstGeom>
            <a:noFill/>
            <a:ln w="9525">
              <a:noFill/>
              <a:miter lim="800000"/>
              <a:headEnd/>
              <a:tailEnd/>
            </a:ln>
          </p:spPr>
          <p:txBody>
            <a:bodyPr wrap="none" lIns="0" tIns="0" rIns="0" bIns="0">
              <a:spAutoFit/>
            </a:bodyPr>
            <a:lstStyle/>
            <a:p>
              <a:r>
                <a:rPr lang="en-US" sz="2400" b="0" dirty="0">
                  <a:solidFill>
                    <a:srgbClr val="2222FF"/>
                  </a:solidFill>
                </a:rPr>
                <a:t>Projection plane z = f</a:t>
              </a:r>
              <a:endParaRPr lang="en-US" dirty="0"/>
            </a:p>
          </p:txBody>
        </p:sp>
      </p:grpSp>
      <p:sp>
        <p:nvSpPr>
          <p:cNvPr id="878795" name="Rectangle 1227"/>
          <p:cNvSpPr>
            <a:spLocks noChangeArrowheads="1"/>
          </p:cNvSpPr>
          <p:nvPr/>
        </p:nvSpPr>
        <p:spPr bwMode="auto">
          <a:xfrm>
            <a:off x="304800" y="6172200"/>
            <a:ext cx="7848600" cy="457200"/>
          </a:xfrm>
          <a:prstGeom prst="rect">
            <a:avLst/>
          </a:prstGeom>
          <a:noFill/>
          <a:ln w="12700">
            <a:noFill/>
            <a:miter lim="800000"/>
            <a:headEnd/>
            <a:tailEnd/>
          </a:ln>
          <a:effectLst/>
        </p:spPr>
        <p:txBody>
          <a:bodyPr lIns="90487" tIns="44450" rIns="90487" bIns="44450"/>
          <a:lstStyle/>
          <a:p>
            <a:pPr marL="342900" indent="-342900">
              <a:spcBef>
                <a:spcPct val="20000"/>
              </a:spcBef>
              <a:buClr>
                <a:srgbClr val="0066FF"/>
              </a:buClr>
              <a:buSzPct val="75000"/>
              <a:buFont typeface="Zapf Dingbats" charset="2"/>
              <a:buChar char="n"/>
            </a:pPr>
            <a:r>
              <a:rPr lang="en-US" sz="2400" b="0" dirty="0">
                <a:solidFill>
                  <a:srgbClr val="000000"/>
                </a:solidFill>
              </a:rPr>
              <a:t>Equivalent mathematically</a:t>
            </a:r>
          </a:p>
        </p:txBody>
      </p:sp>
    </p:spTree>
    <p:extLst>
      <p:ext uri="{BB962C8B-B14F-4D97-AF65-F5344CB8AC3E}">
        <p14:creationId xmlns:p14="http://schemas.microsoft.com/office/powerpoint/2010/main" val="2338369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Rectangle 2"/>
          <p:cNvSpPr>
            <a:spLocks noGrp="1" noChangeArrowheads="1"/>
          </p:cNvSpPr>
          <p:nvPr>
            <p:ph type="title"/>
          </p:nvPr>
        </p:nvSpPr>
        <p:spPr>
          <a:xfrm>
            <a:off x="381001" y="285750"/>
            <a:ext cx="8686800" cy="609600"/>
          </a:xfrm>
        </p:spPr>
        <p:txBody>
          <a:bodyPr/>
          <a:lstStyle/>
          <a:p>
            <a:r>
              <a:rPr lang="en-US" dirty="0"/>
              <a:t>Perspective Projection</a:t>
            </a:r>
          </a:p>
        </p:txBody>
      </p:sp>
      <p:sp>
        <p:nvSpPr>
          <p:cNvPr id="679939" name="Rectangle 3"/>
          <p:cNvSpPr>
            <a:spLocks noGrp="1" noChangeArrowheads="1"/>
          </p:cNvSpPr>
          <p:nvPr>
            <p:ph type="body" idx="1"/>
          </p:nvPr>
        </p:nvSpPr>
        <p:spPr>
          <a:xfrm>
            <a:off x="381000" y="1295400"/>
            <a:ext cx="7848600" cy="838200"/>
          </a:xfrm>
        </p:spPr>
        <p:txBody>
          <a:bodyPr/>
          <a:lstStyle/>
          <a:p>
            <a:r>
              <a:rPr lang="en-US"/>
              <a:t>Compute the image coordinates of p in terms of the world (camera) coordinates of P.</a:t>
            </a:r>
          </a:p>
        </p:txBody>
      </p:sp>
      <p:sp>
        <p:nvSpPr>
          <p:cNvPr id="679942" name="Rectangle 6"/>
          <p:cNvSpPr>
            <a:spLocks noChangeArrowheads="1"/>
          </p:cNvSpPr>
          <p:nvPr/>
        </p:nvSpPr>
        <p:spPr bwMode="auto">
          <a:xfrm>
            <a:off x="304800" y="5029200"/>
            <a:ext cx="6019800" cy="1295400"/>
          </a:xfrm>
          <a:prstGeom prst="rect">
            <a:avLst/>
          </a:prstGeom>
          <a:noFill/>
          <a:ln w="12700">
            <a:noFill/>
            <a:miter lim="800000"/>
            <a:headEnd/>
            <a:tailEnd/>
          </a:ln>
          <a:effectLst/>
        </p:spPr>
        <p:txBody>
          <a:bodyPr lIns="90487" tIns="44450" rIns="90487" bIns="44450"/>
          <a:lstStyle/>
          <a:p>
            <a:pPr marL="342900" indent="-342900">
              <a:spcBef>
                <a:spcPct val="20000"/>
              </a:spcBef>
              <a:buClr>
                <a:srgbClr val="0066FF"/>
              </a:buClr>
              <a:buSzPct val="75000"/>
              <a:buFont typeface="Zapf Dingbats" charset="2"/>
              <a:buChar char="n"/>
            </a:pPr>
            <a:r>
              <a:rPr lang="en-US" sz="2400" b="0" dirty="0">
                <a:solidFill>
                  <a:srgbClr val="000000"/>
                </a:solidFill>
              </a:rPr>
              <a:t>Origin of camera at center of projection</a:t>
            </a:r>
          </a:p>
          <a:p>
            <a:pPr marL="342900" indent="-342900">
              <a:spcBef>
                <a:spcPct val="20000"/>
              </a:spcBef>
              <a:buClr>
                <a:srgbClr val="0066FF"/>
              </a:buClr>
              <a:buSzPct val="75000"/>
              <a:buFont typeface="Zapf Dingbats" charset="2"/>
              <a:buChar char="n"/>
            </a:pPr>
            <a:r>
              <a:rPr lang="en-US" sz="2400" b="0" dirty="0">
                <a:solidFill>
                  <a:srgbClr val="000000"/>
                </a:solidFill>
              </a:rPr>
              <a:t>Z axis along optical axis</a:t>
            </a:r>
          </a:p>
          <a:p>
            <a:pPr marL="342900" indent="-342900">
              <a:spcBef>
                <a:spcPct val="20000"/>
              </a:spcBef>
              <a:buClr>
                <a:srgbClr val="0066FF"/>
              </a:buClr>
              <a:buSzPct val="75000"/>
              <a:buFont typeface="Zapf Dingbats" charset="2"/>
              <a:buChar char="n"/>
            </a:pPr>
            <a:r>
              <a:rPr lang="en-US" sz="2400" b="0" dirty="0">
                <a:solidFill>
                  <a:srgbClr val="000000"/>
                </a:solidFill>
              </a:rPr>
              <a:t>Image Plane at Z = f;  x // X and y//Y</a:t>
            </a:r>
          </a:p>
        </p:txBody>
      </p:sp>
      <p:grpSp>
        <p:nvGrpSpPr>
          <p:cNvPr id="680054" name="Group 118"/>
          <p:cNvGrpSpPr>
            <a:grpSpLocks/>
          </p:cNvGrpSpPr>
          <p:nvPr/>
        </p:nvGrpSpPr>
        <p:grpSpPr bwMode="auto">
          <a:xfrm>
            <a:off x="1143000" y="2349500"/>
            <a:ext cx="6578600" cy="2552700"/>
            <a:chOff x="720" y="1480"/>
            <a:chExt cx="4144" cy="1608"/>
          </a:xfrm>
        </p:grpSpPr>
        <p:sp>
          <p:nvSpPr>
            <p:cNvPr id="679945" name="Freeform 9"/>
            <p:cNvSpPr>
              <a:spLocks/>
            </p:cNvSpPr>
            <p:nvPr/>
          </p:nvSpPr>
          <p:spPr bwMode="auto">
            <a:xfrm>
              <a:off x="864" y="2312"/>
              <a:ext cx="3224" cy="456"/>
            </a:xfrm>
            <a:custGeom>
              <a:avLst/>
              <a:gdLst/>
              <a:ahLst/>
              <a:cxnLst>
                <a:cxn ang="0">
                  <a:pos x="0" y="16"/>
                </a:cxn>
                <a:cxn ang="0">
                  <a:pos x="0" y="0"/>
                </a:cxn>
                <a:cxn ang="0">
                  <a:pos x="3224" y="440"/>
                </a:cxn>
                <a:cxn ang="0">
                  <a:pos x="3224" y="456"/>
                </a:cxn>
                <a:cxn ang="0">
                  <a:pos x="0" y="16"/>
                </a:cxn>
              </a:cxnLst>
              <a:rect l="0" t="0" r="r" b="b"/>
              <a:pathLst>
                <a:path w="3224" h="456">
                  <a:moveTo>
                    <a:pt x="0" y="16"/>
                  </a:moveTo>
                  <a:lnTo>
                    <a:pt x="0" y="0"/>
                  </a:lnTo>
                  <a:lnTo>
                    <a:pt x="3224" y="440"/>
                  </a:lnTo>
                  <a:lnTo>
                    <a:pt x="3224" y="456"/>
                  </a:lnTo>
                  <a:lnTo>
                    <a:pt x="0" y="16"/>
                  </a:lnTo>
                  <a:close/>
                </a:path>
              </a:pathLst>
            </a:custGeom>
            <a:solidFill>
              <a:srgbClr val="FF0000"/>
            </a:solidFill>
            <a:ln w="9525">
              <a:noFill/>
              <a:round/>
              <a:headEnd/>
              <a:tailEnd/>
            </a:ln>
          </p:spPr>
          <p:txBody>
            <a:bodyPr/>
            <a:lstStyle/>
            <a:p>
              <a:endParaRPr lang="en-US"/>
            </a:p>
          </p:txBody>
        </p:sp>
        <p:sp>
          <p:nvSpPr>
            <p:cNvPr id="679946" name="Rectangle 10"/>
            <p:cNvSpPr>
              <a:spLocks noChangeArrowheads="1"/>
            </p:cNvSpPr>
            <p:nvPr/>
          </p:nvSpPr>
          <p:spPr bwMode="auto">
            <a:xfrm>
              <a:off x="888" y="2320"/>
              <a:ext cx="3824" cy="16"/>
            </a:xfrm>
            <a:prstGeom prst="rect">
              <a:avLst/>
            </a:prstGeom>
            <a:solidFill>
              <a:srgbClr val="2222FF"/>
            </a:solidFill>
            <a:ln w="9525">
              <a:noFill/>
              <a:miter lim="800000"/>
              <a:headEnd/>
              <a:tailEnd/>
            </a:ln>
          </p:spPr>
          <p:txBody>
            <a:bodyPr/>
            <a:lstStyle/>
            <a:p>
              <a:endParaRPr lang="en-US"/>
            </a:p>
          </p:txBody>
        </p:sp>
        <p:sp>
          <p:nvSpPr>
            <p:cNvPr id="679947" name="Freeform 11"/>
            <p:cNvSpPr>
              <a:spLocks/>
            </p:cNvSpPr>
            <p:nvPr/>
          </p:nvSpPr>
          <p:spPr bwMode="auto">
            <a:xfrm>
              <a:off x="4712" y="2248"/>
              <a:ext cx="136" cy="128"/>
            </a:xfrm>
            <a:custGeom>
              <a:avLst/>
              <a:gdLst/>
              <a:ahLst/>
              <a:cxnLst>
                <a:cxn ang="0">
                  <a:pos x="0" y="64"/>
                </a:cxn>
                <a:cxn ang="0">
                  <a:pos x="0" y="128"/>
                </a:cxn>
                <a:cxn ang="0">
                  <a:pos x="136" y="64"/>
                </a:cxn>
                <a:cxn ang="0">
                  <a:pos x="0" y="0"/>
                </a:cxn>
                <a:cxn ang="0">
                  <a:pos x="0" y="64"/>
                </a:cxn>
              </a:cxnLst>
              <a:rect l="0" t="0" r="r" b="b"/>
              <a:pathLst>
                <a:path w="136" h="128">
                  <a:moveTo>
                    <a:pt x="0" y="64"/>
                  </a:moveTo>
                  <a:lnTo>
                    <a:pt x="0" y="128"/>
                  </a:lnTo>
                  <a:lnTo>
                    <a:pt x="136" y="64"/>
                  </a:lnTo>
                  <a:lnTo>
                    <a:pt x="0" y="0"/>
                  </a:lnTo>
                  <a:lnTo>
                    <a:pt x="0" y="64"/>
                  </a:lnTo>
                  <a:close/>
                </a:path>
              </a:pathLst>
            </a:custGeom>
            <a:solidFill>
              <a:srgbClr val="0000FF"/>
            </a:solidFill>
            <a:ln w="9525">
              <a:noFill/>
              <a:round/>
              <a:headEnd/>
              <a:tailEnd/>
            </a:ln>
          </p:spPr>
          <p:txBody>
            <a:bodyPr/>
            <a:lstStyle/>
            <a:p>
              <a:endParaRPr lang="en-US"/>
            </a:p>
          </p:txBody>
        </p:sp>
        <p:sp>
          <p:nvSpPr>
            <p:cNvPr id="679948" name="Rectangle 12"/>
            <p:cNvSpPr>
              <a:spLocks noChangeArrowheads="1"/>
            </p:cNvSpPr>
            <p:nvPr/>
          </p:nvSpPr>
          <p:spPr bwMode="auto">
            <a:xfrm>
              <a:off x="4704" y="2312"/>
              <a:ext cx="16" cy="64"/>
            </a:xfrm>
            <a:prstGeom prst="rect">
              <a:avLst/>
            </a:prstGeom>
            <a:solidFill>
              <a:srgbClr val="2222FF"/>
            </a:solidFill>
            <a:ln w="9525">
              <a:noFill/>
              <a:miter lim="800000"/>
              <a:headEnd/>
              <a:tailEnd/>
            </a:ln>
          </p:spPr>
          <p:txBody>
            <a:bodyPr/>
            <a:lstStyle/>
            <a:p>
              <a:endParaRPr lang="en-US"/>
            </a:p>
          </p:txBody>
        </p:sp>
        <p:sp>
          <p:nvSpPr>
            <p:cNvPr id="679949" name="Freeform 13"/>
            <p:cNvSpPr>
              <a:spLocks/>
            </p:cNvSpPr>
            <p:nvPr/>
          </p:nvSpPr>
          <p:spPr bwMode="auto">
            <a:xfrm>
              <a:off x="4704" y="2304"/>
              <a:ext cx="152" cy="88"/>
            </a:xfrm>
            <a:custGeom>
              <a:avLst/>
              <a:gdLst/>
              <a:ahLst/>
              <a:cxnLst>
                <a:cxn ang="0">
                  <a:pos x="0" y="72"/>
                </a:cxn>
                <a:cxn ang="0">
                  <a:pos x="8" y="64"/>
                </a:cxn>
                <a:cxn ang="0">
                  <a:pos x="144" y="0"/>
                </a:cxn>
                <a:cxn ang="0">
                  <a:pos x="152" y="16"/>
                </a:cxn>
                <a:cxn ang="0">
                  <a:pos x="16" y="80"/>
                </a:cxn>
                <a:cxn ang="0">
                  <a:pos x="0" y="88"/>
                </a:cxn>
                <a:cxn ang="0">
                  <a:pos x="0" y="72"/>
                </a:cxn>
              </a:cxnLst>
              <a:rect l="0" t="0" r="r" b="b"/>
              <a:pathLst>
                <a:path w="152" h="88">
                  <a:moveTo>
                    <a:pt x="0" y="72"/>
                  </a:moveTo>
                  <a:lnTo>
                    <a:pt x="8" y="64"/>
                  </a:lnTo>
                  <a:lnTo>
                    <a:pt x="144" y="0"/>
                  </a:lnTo>
                  <a:lnTo>
                    <a:pt x="152" y="16"/>
                  </a:lnTo>
                  <a:lnTo>
                    <a:pt x="16" y="80"/>
                  </a:lnTo>
                  <a:lnTo>
                    <a:pt x="0" y="88"/>
                  </a:lnTo>
                  <a:lnTo>
                    <a:pt x="0" y="72"/>
                  </a:lnTo>
                  <a:close/>
                </a:path>
              </a:pathLst>
            </a:custGeom>
            <a:solidFill>
              <a:srgbClr val="2222FF"/>
            </a:solidFill>
            <a:ln w="9525">
              <a:noFill/>
              <a:round/>
              <a:headEnd/>
              <a:tailEnd/>
            </a:ln>
          </p:spPr>
          <p:txBody>
            <a:bodyPr/>
            <a:lstStyle/>
            <a:p>
              <a:endParaRPr lang="en-US"/>
            </a:p>
          </p:txBody>
        </p:sp>
        <p:sp>
          <p:nvSpPr>
            <p:cNvPr id="679950" name="Freeform 14"/>
            <p:cNvSpPr>
              <a:spLocks/>
            </p:cNvSpPr>
            <p:nvPr/>
          </p:nvSpPr>
          <p:spPr bwMode="auto">
            <a:xfrm>
              <a:off x="4712" y="2240"/>
              <a:ext cx="152" cy="80"/>
            </a:xfrm>
            <a:custGeom>
              <a:avLst/>
              <a:gdLst/>
              <a:ahLst/>
              <a:cxnLst>
                <a:cxn ang="0">
                  <a:pos x="144" y="80"/>
                </a:cxn>
                <a:cxn ang="0">
                  <a:pos x="136" y="80"/>
                </a:cxn>
                <a:cxn ang="0">
                  <a:pos x="0" y="16"/>
                </a:cxn>
                <a:cxn ang="0">
                  <a:pos x="8" y="0"/>
                </a:cxn>
                <a:cxn ang="0">
                  <a:pos x="144" y="64"/>
                </a:cxn>
                <a:cxn ang="0">
                  <a:pos x="152" y="72"/>
                </a:cxn>
                <a:cxn ang="0">
                  <a:pos x="144" y="80"/>
                </a:cxn>
              </a:cxnLst>
              <a:rect l="0" t="0" r="r" b="b"/>
              <a:pathLst>
                <a:path w="152" h="80">
                  <a:moveTo>
                    <a:pt x="144" y="80"/>
                  </a:moveTo>
                  <a:lnTo>
                    <a:pt x="136" y="80"/>
                  </a:lnTo>
                  <a:lnTo>
                    <a:pt x="0" y="16"/>
                  </a:lnTo>
                  <a:lnTo>
                    <a:pt x="8" y="0"/>
                  </a:lnTo>
                  <a:lnTo>
                    <a:pt x="144" y="64"/>
                  </a:lnTo>
                  <a:lnTo>
                    <a:pt x="152" y="72"/>
                  </a:lnTo>
                  <a:lnTo>
                    <a:pt x="144" y="80"/>
                  </a:lnTo>
                  <a:close/>
                </a:path>
              </a:pathLst>
            </a:custGeom>
            <a:solidFill>
              <a:srgbClr val="2222FF"/>
            </a:solidFill>
            <a:ln w="9525">
              <a:noFill/>
              <a:round/>
              <a:headEnd/>
              <a:tailEnd/>
            </a:ln>
          </p:spPr>
          <p:txBody>
            <a:bodyPr/>
            <a:lstStyle/>
            <a:p>
              <a:endParaRPr lang="en-US"/>
            </a:p>
          </p:txBody>
        </p:sp>
        <p:sp>
          <p:nvSpPr>
            <p:cNvPr id="679951" name="Freeform 15"/>
            <p:cNvSpPr>
              <a:spLocks/>
            </p:cNvSpPr>
            <p:nvPr/>
          </p:nvSpPr>
          <p:spPr bwMode="auto">
            <a:xfrm>
              <a:off x="4704" y="2240"/>
              <a:ext cx="16" cy="72"/>
            </a:xfrm>
            <a:custGeom>
              <a:avLst/>
              <a:gdLst/>
              <a:ahLst/>
              <a:cxnLst>
                <a:cxn ang="0">
                  <a:pos x="16" y="0"/>
                </a:cxn>
                <a:cxn ang="0">
                  <a:pos x="16" y="8"/>
                </a:cxn>
                <a:cxn ang="0">
                  <a:pos x="16" y="72"/>
                </a:cxn>
                <a:cxn ang="0">
                  <a:pos x="0" y="72"/>
                </a:cxn>
                <a:cxn ang="0">
                  <a:pos x="0" y="8"/>
                </a:cxn>
                <a:cxn ang="0">
                  <a:pos x="0" y="0"/>
                </a:cxn>
                <a:cxn ang="0">
                  <a:pos x="16" y="0"/>
                </a:cxn>
              </a:cxnLst>
              <a:rect l="0" t="0" r="r" b="b"/>
              <a:pathLst>
                <a:path w="16" h="72">
                  <a:moveTo>
                    <a:pt x="16" y="0"/>
                  </a:moveTo>
                  <a:lnTo>
                    <a:pt x="16" y="8"/>
                  </a:lnTo>
                  <a:lnTo>
                    <a:pt x="16" y="72"/>
                  </a:lnTo>
                  <a:lnTo>
                    <a:pt x="0" y="72"/>
                  </a:lnTo>
                  <a:lnTo>
                    <a:pt x="0" y="8"/>
                  </a:lnTo>
                  <a:lnTo>
                    <a:pt x="0" y="0"/>
                  </a:lnTo>
                  <a:lnTo>
                    <a:pt x="16" y="0"/>
                  </a:lnTo>
                  <a:close/>
                </a:path>
              </a:pathLst>
            </a:custGeom>
            <a:solidFill>
              <a:srgbClr val="2222FF"/>
            </a:solidFill>
            <a:ln w="9525">
              <a:noFill/>
              <a:round/>
              <a:headEnd/>
              <a:tailEnd/>
            </a:ln>
          </p:spPr>
          <p:txBody>
            <a:bodyPr/>
            <a:lstStyle/>
            <a:p>
              <a:endParaRPr lang="en-US"/>
            </a:p>
          </p:txBody>
        </p:sp>
        <p:sp>
          <p:nvSpPr>
            <p:cNvPr id="679952" name="Freeform 16"/>
            <p:cNvSpPr>
              <a:spLocks/>
            </p:cNvSpPr>
            <p:nvPr/>
          </p:nvSpPr>
          <p:spPr bwMode="auto">
            <a:xfrm>
              <a:off x="4704" y="2312"/>
              <a:ext cx="16" cy="64"/>
            </a:xfrm>
            <a:custGeom>
              <a:avLst/>
              <a:gdLst/>
              <a:ahLst/>
              <a:cxnLst>
                <a:cxn ang="0">
                  <a:pos x="0" y="0"/>
                </a:cxn>
                <a:cxn ang="0">
                  <a:pos x="16" y="0"/>
                </a:cxn>
                <a:cxn ang="0">
                  <a:pos x="16" y="64"/>
                </a:cxn>
                <a:cxn ang="0">
                  <a:pos x="0" y="64"/>
                </a:cxn>
                <a:cxn ang="0">
                  <a:pos x="0" y="0"/>
                </a:cxn>
                <a:cxn ang="0">
                  <a:pos x="0" y="0"/>
                </a:cxn>
              </a:cxnLst>
              <a:rect l="0" t="0" r="r" b="b"/>
              <a:pathLst>
                <a:path w="16" h="64">
                  <a:moveTo>
                    <a:pt x="0" y="0"/>
                  </a:moveTo>
                  <a:lnTo>
                    <a:pt x="16" y="0"/>
                  </a:lnTo>
                  <a:lnTo>
                    <a:pt x="16" y="64"/>
                  </a:lnTo>
                  <a:lnTo>
                    <a:pt x="0" y="64"/>
                  </a:lnTo>
                  <a:lnTo>
                    <a:pt x="0" y="0"/>
                  </a:lnTo>
                  <a:lnTo>
                    <a:pt x="0" y="0"/>
                  </a:lnTo>
                  <a:close/>
                </a:path>
              </a:pathLst>
            </a:custGeom>
            <a:solidFill>
              <a:srgbClr val="2222FF"/>
            </a:solidFill>
            <a:ln w="9525">
              <a:noFill/>
              <a:round/>
              <a:headEnd/>
              <a:tailEnd/>
            </a:ln>
          </p:spPr>
          <p:txBody>
            <a:bodyPr/>
            <a:lstStyle/>
            <a:p>
              <a:endParaRPr lang="en-US"/>
            </a:p>
          </p:txBody>
        </p:sp>
        <p:sp>
          <p:nvSpPr>
            <p:cNvPr id="679953" name="Freeform 17"/>
            <p:cNvSpPr>
              <a:spLocks/>
            </p:cNvSpPr>
            <p:nvPr/>
          </p:nvSpPr>
          <p:spPr bwMode="auto">
            <a:xfrm>
              <a:off x="864" y="1984"/>
              <a:ext cx="3400" cy="352"/>
            </a:xfrm>
            <a:custGeom>
              <a:avLst/>
              <a:gdLst/>
              <a:ahLst/>
              <a:cxnLst>
                <a:cxn ang="0">
                  <a:pos x="0" y="352"/>
                </a:cxn>
                <a:cxn ang="0">
                  <a:pos x="0" y="336"/>
                </a:cxn>
                <a:cxn ang="0">
                  <a:pos x="3400" y="0"/>
                </a:cxn>
                <a:cxn ang="0">
                  <a:pos x="3400" y="16"/>
                </a:cxn>
                <a:cxn ang="0">
                  <a:pos x="0" y="352"/>
                </a:cxn>
              </a:cxnLst>
              <a:rect l="0" t="0" r="r" b="b"/>
              <a:pathLst>
                <a:path w="3400" h="352">
                  <a:moveTo>
                    <a:pt x="0" y="352"/>
                  </a:moveTo>
                  <a:lnTo>
                    <a:pt x="0" y="336"/>
                  </a:lnTo>
                  <a:lnTo>
                    <a:pt x="3400" y="0"/>
                  </a:lnTo>
                  <a:lnTo>
                    <a:pt x="3400" y="16"/>
                  </a:lnTo>
                  <a:lnTo>
                    <a:pt x="0" y="352"/>
                  </a:lnTo>
                  <a:close/>
                </a:path>
              </a:pathLst>
            </a:custGeom>
            <a:solidFill>
              <a:srgbClr val="FF0000"/>
            </a:solidFill>
            <a:ln w="9525">
              <a:noFill/>
              <a:round/>
              <a:headEnd/>
              <a:tailEnd/>
            </a:ln>
          </p:spPr>
          <p:txBody>
            <a:bodyPr/>
            <a:lstStyle/>
            <a:p>
              <a:endParaRPr lang="en-US"/>
            </a:p>
          </p:txBody>
        </p:sp>
        <p:sp>
          <p:nvSpPr>
            <p:cNvPr id="679954" name="Freeform 18"/>
            <p:cNvSpPr>
              <a:spLocks/>
            </p:cNvSpPr>
            <p:nvPr/>
          </p:nvSpPr>
          <p:spPr bwMode="auto">
            <a:xfrm>
              <a:off x="1664" y="1688"/>
              <a:ext cx="1016" cy="1232"/>
            </a:xfrm>
            <a:custGeom>
              <a:avLst/>
              <a:gdLst/>
              <a:ahLst/>
              <a:cxnLst>
                <a:cxn ang="0">
                  <a:pos x="0" y="504"/>
                </a:cxn>
                <a:cxn ang="0">
                  <a:pos x="1016" y="0"/>
                </a:cxn>
                <a:cxn ang="0">
                  <a:pos x="1016" y="728"/>
                </a:cxn>
                <a:cxn ang="0">
                  <a:pos x="0" y="1232"/>
                </a:cxn>
                <a:cxn ang="0">
                  <a:pos x="0" y="504"/>
                </a:cxn>
              </a:cxnLst>
              <a:rect l="0" t="0" r="r" b="b"/>
              <a:pathLst>
                <a:path w="1016" h="1232">
                  <a:moveTo>
                    <a:pt x="0" y="504"/>
                  </a:moveTo>
                  <a:lnTo>
                    <a:pt x="1016" y="0"/>
                  </a:lnTo>
                  <a:lnTo>
                    <a:pt x="1016" y="728"/>
                  </a:lnTo>
                  <a:lnTo>
                    <a:pt x="0" y="1232"/>
                  </a:lnTo>
                  <a:lnTo>
                    <a:pt x="0" y="504"/>
                  </a:lnTo>
                  <a:close/>
                </a:path>
              </a:pathLst>
            </a:custGeom>
            <a:solidFill>
              <a:srgbClr val="999999"/>
            </a:solidFill>
            <a:ln w="9525">
              <a:noFill/>
              <a:round/>
              <a:headEnd/>
              <a:tailEnd/>
            </a:ln>
          </p:spPr>
          <p:txBody>
            <a:bodyPr/>
            <a:lstStyle/>
            <a:p>
              <a:endParaRPr lang="en-US"/>
            </a:p>
          </p:txBody>
        </p:sp>
        <p:sp>
          <p:nvSpPr>
            <p:cNvPr id="679956" name="Line 20"/>
            <p:cNvSpPr>
              <a:spLocks noChangeShapeType="1"/>
            </p:cNvSpPr>
            <p:nvPr/>
          </p:nvSpPr>
          <p:spPr bwMode="auto">
            <a:xfrm flipH="1">
              <a:off x="912" y="2320"/>
              <a:ext cx="16" cy="24"/>
            </a:xfrm>
            <a:prstGeom prst="line">
              <a:avLst/>
            </a:prstGeom>
            <a:noFill/>
            <a:ln w="12700">
              <a:solidFill>
                <a:srgbClr val="FF0000"/>
              </a:solidFill>
              <a:round/>
              <a:headEnd/>
              <a:tailEnd/>
            </a:ln>
          </p:spPr>
          <p:txBody>
            <a:bodyPr/>
            <a:lstStyle/>
            <a:p>
              <a:endParaRPr lang="en-US"/>
            </a:p>
          </p:txBody>
        </p:sp>
        <p:sp>
          <p:nvSpPr>
            <p:cNvPr id="679957" name="Line 21"/>
            <p:cNvSpPr>
              <a:spLocks noChangeShapeType="1"/>
            </p:cNvSpPr>
            <p:nvPr/>
          </p:nvSpPr>
          <p:spPr bwMode="auto">
            <a:xfrm>
              <a:off x="912" y="2344"/>
              <a:ext cx="1" cy="1"/>
            </a:xfrm>
            <a:prstGeom prst="line">
              <a:avLst/>
            </a:prstGeom>
            <a:noFill/>
            <a:ln w="12700">
              <a:solidFill>
                <a:srgbClr val="FF0000"/>
              </a:solidFill>
              <a:round/>
              <a:headEnd/>
              <a:tailEnd/>
            </a:ln>
          </p:spPr>
          <p:txBody>
            <a:bodyPr/>
            <a:lstStyle/>
            <a:p>
              <a:endParaRPr lang="en-US"/>
            </a:p>
          </p:txBody>
        </p:sp>
        <p:sp>
          <p:nvSpPr>
            <p:cNvPr id="679958" name="Line 22"/>
            <p:cNvSpPr>
              <a:spLocks noChangeShapeType="1"/>
            </p:cNvSpPr>
            <p:nvPr/>
          </p:nvSpPr>
          <p:spPr bwMode="auto">
            <a:xfrm flipH="1">
              <a:off x="880" y="2344"/>
              <a:ext cx="32" cy="16"/>
            </a:xfrm>
            <a:prstGeom prst="line">
              <a:avLst/>
            </a:prstGeom>
            <a:noFill/>
            <a:ln w="12700">
              <a:solidFill>
                <a:srgbClr val="FF0000"/>
              </a:solidFill>
              <a:round/>
              <a:headEnd/>
              <a:tailEnd/>
            </a:ln>
          </p:spPr>
          <p:txBody>
            <a:bodyPr/>
            <a:lstStyle/>
            <a:p>
              <a:endParaRPr lang="en-US"/>
            </a:p>
          </p:txBody>
        </p:sp>
        <p:sp>
          <p:nvSpPr>
            <p:cNvPr id="679959" name="Line 23"/>
            <p:cNvSpPr>
              <a:spLocks noChangeShapeType="1"/>
            </p:cNvSpPr>
            <p:nvPr/>
          </p:nvSpPr>
          <p:spPr bwMode="auto">
            <a:xfrm>
              <a:off x="880" y="2360"/>
              <a:ext cx="1" cy="1"/>
            </a:xfrm>
            <a:prstGeom prst="line">
              <a:avLst/>
            </a:prstGeom>
            <a:noFill/>
            <a:ln w="12700">
              <a:solidFill>
                <a:srgbClr val="FF0000"/>
              </a:solidFill>
              <a:round/>
              <a:headEnd/>
              <a:tailEnd/>
            </a:ln>
          </p:spPr>
          <p:txBody>
            <a:bodyPr/>
            <a:lstStyle/>
            <a:p>
              <a:endParaRPr lang="en-US"/>
            </a:p>
          </p:txBody>
        </p:sp>
        <p:sp>
          <p:nvSpPr>
            <p:cNvPr id="679960" name="Line 24"/>
            <p:cNvSpPr>
              <a:spLocks noChangeShapeType="1"/>
            </p:cNvSpPr>
            <p:nvPr/>
          </p:nvSpPr>
          <p:spPr bwMode="auto">
            <a:xfrm>
              <a:off x="880" y="2360"/>
              <a:ext cx="1" cy="1"/>
            </a:xfrm>
            <a:prstGeom prst="line">
              <a:avLst/>
            </a:prstGeom>
            <a:noFill/>
            <a:ln w="12700">
              <a:solidFill>
                <a:srgbClr val="FF0000"/>
              </a:solidFill>
              <a:round/>
              <a:headEnd/>
              <a:tailEnd/>
            </a:ln>
          </p:spPr>
          <p:txBody>
            <a:bodyPr/>
            <a:lstStyle/>
            <a:p>
              <a:endParaRPr lang="en-US"/>
            </a:p>
          </p:txBody>
        </p:sp>
        <p:sp>
          <p:nvSpPr>
            <p:cNvPr id="679961" name="Line 25"/>
            <p:cNvSpPr>
              <a:spLocks noChangeShapeType="1"/>
            </p:cNvSpPr>
            <p:nvPr/>
          </p:nvSpPr>
          <p:spPr bwMode="auto">
            <a:xfrm>
              <a:off x="880" y="2360"/>
              <a:ext cx="1" cy="1"/>
            </a:xfrm>
            <a:prstGeom prst="line">
              <a:avLst/>
            </a:prstGeom>
            <a:noFill/>
            <a:ln w="12700">
              <a:solidFill>
                <a:srgbClr val="FF0000"/>
              </a:solidFill>
              <a:round/>
              <a:headEnd/>
              <a:tailEnd/>
            </a:ln>
          </p:spPr>
          <p:txBody>
            <a:bodyPr/>
            <a:lstStyle/>
            <a:p>
              <a:endParaRPr lang="en-US"/>
            </a:p>
          </p:txBody>
        </p:sp>
        <p:sp>
          <p:nvSpPr>
            <p:cNvPr id="679962" name="Line 26"/>
            <p:cNvSpPr>
              <a:spLocks noChangeShapeType="1"/>
            </p:cNvSpPr>
            <p:nvPr/>
          </p:nvSpPr>
          <p:spPr bwMode="auto">
            <a:xfrm flipH="1" flipV="1">
              <a:off x="848" y="2344"/>
              <a:ext cx="32" cy="16"/>
            </a:xfrm>
            <a:prstGeom prst="line">
              <a:avLst/>
            </a:prstGeom>
            <a:noFill/>
            <a:ln w="12700">
              <a:solidFill>
                <a:srgbClr val="FF0000"/>
              </a:solidFill>
              <a:round/>
              <a:headEnd/>
              <a:tailEnd/>
            </a:ln>
          </p:spPr>
          <p:txBody>
            <a:bodyPr/>
            <a:lstStyle/>
            <a:p>
              <a:endParaRPr lang="en-US"/>
            </a:p>
          </p:txBody>
        </p:sp>
        <p:sp>
          <p:nvSpPr>
            <p:cNvPr id="679963" name="Line 27"/>
            <p:cNvSpPr>
              <a:spLocks noChangeShapeType="1"/>
            </p:cNvSpPr>
            <p:nvPr/>
          </p:nvSpPr>
          <p:spPr bwMode="auto">
            <a:xfrm>
              <a:off x="848" y="2344"/>
              <a:ext cx="1" cy="1"/>
            </a:xfrm>
            <a:prstGeom prst="line">
              <a:avLst/>
            </a:prstGeom>
            <a:noFill/>
            <a:ln w="12700">
              <a:solidFill>
                <a:srgbClr val="FF0000"/>
              </a:solidFill>
              <a:round/>
              <a:headEnd/>
              <a:tailEnd/>
            </a:ln>
          </p:spPr>
          <p:txBody>
            <a:bodyPr/>
            <a:lstStyle/>
            <a:p>
              <a:endParaRPr lang="en-US"/>
            </a:p>
          </p:txBody>
        </p:sp>
        <p:sp>
          <p:nvSpPr>
            <p:cNvPr id="679965" name="Line 29"/>
            <p:cNvSpPr>
              <a:spLocks noChangeShapeType="1"/>
            </p:cNvSpPr>
            <p:nvPr/>
          </p:nvSpPr>
          <p:spPr bwMode="auto">
            <a:xfrm>
              <a:off x="840" y="2320"/>
              <a:ext cx="1" cy="1"/>
            </a:xfrm>
            <a:prstGeom prst="line">
              <a:avLst/>
            </a:prstGeom>
            <a:noFill/>
            <a:ln w="12700">
              <a:solidFill>
                <a:srgbClr val="FF0000"/>
              </a:solidFill>
              <a:round/>
              <a:headEnd/>
              <a:tailEnd/>
            </a:ln>
          </p:spPr>
          <p:txBody>
            <a:bodyPr/>
            <a:lstStyle/>
            <a:p>
              <a:endParaRPr lang="en-US"/>
            </a:p>
          </p:txBody>
        </p:sp>
        <p:sp>
          <p:nvSpPr>
            <p:cNvPr id="679966" name="Line 30"/>
            <p:cNvSpPr>
              <a:spLocks noChangeShapeType="1"/>
            </p:cNvSpPr>
            <p:nvPr/>
          </p:nvSpPr>
          <p:spPr bwMode="auto">
            <a:xfrm>
              <a:off x="840" y="2320"/>
              <a:ext cx="1" cy="1"/>
            </a:xfrm>
            <a:prstGeom prst="line">
              <a:avLst/>
            </a:prstGeom>
            <a:noFill/>
            <a:ln w="12700">
              <a:solidFill>
                <a:srgbClr val="FF0000"/>
              </a:solidFill>
              <a:round/>
              <a:headEnd/>
              <a:tailEnd/>
            </a:ln>
          </p:spPr>
          <p:txBody>
            <a:bodyPr/>
            <a:lstStyle/>
            <a:p>
              <a:endParaRPr lang="en-US"/>
            </a:p>
          </p:txBody>
        </p:sp>
        <p:sp>
          <p:nvSpPr>
            <p:cNvPr id="679967" name="Line 31"/>
            <p:cNvSpPr>
              <a:spLocks noChangeShapeType="1"/>
            </p:cNvSpPr>
            <p:nvPr/>
          </p:nvSpPr>
          <p:spPr bwMode="auto">
            <a:xfrm>
              <a:off x="840" y="2320"/>
              <a:ext cx="1" cy="1"/>
            </a:xfrm>
            <a:prstGeom prst="line">
              <a:avLst/>
            </a:prstGeom>
            <a:noFill/>
            <a:ln w="12700">
              <a:solidFill>
                <a:srgbClr val="FF0000"/>
              </a:solidFill>
              <a:round/>
              <a:headEnd/>
              <a:tailEnd/>
            </a:ln>
          </p:spPr>
          <p:txBody>
            <a:bodyPr/>
            <a:lstStyle/>
            <a:p>
              <a:endParaRPr lang="en-US"/>
            </a:p>
          </p:txBody>
        </p:sp>
        <p:sp>
          <p:nvSpPr>
            <p:cNvPr id="679968" name="Line 32"/>
            <p:cNvSpPr>
              <a:spLocks noChangeShapeType="1"/>
            </p:cNvSpPr>
            <p:nvPr/>
          </p:nvSpPr>
          <p:spPr bwMode="auto">
            <a:xfrm flipV="1">
              <a:off x="840" y="2288"/>
              <a:ext cx="8" cy="32"/>
            </a:xfrm>
            <a:prstGeom prst="line">
              <a:avLst/>
            </a:prstGeom>
            <a:noFill/>
            <a:ln w="12700">
              <a:solidFill>
                <a:srgbClr val="FF0000"/>
              </a:solidFill>
              <a:round/>
              <a:headEnd/>
              <a:tailEnd/>
            </a:ln>
          </p:spPr>
          <p:txBody>
            <a:bodyPr/>
            <a:lstStyle/>
            <a:p>
              <a:endParaRPr lang="en-US"/>
            </a:p>
          </p:txBody>
        </p:sp>
        <p:sp>
          <p:nvSpPr>
            <p:cNvPr id="679969" name="Line 33"/>
            <p:cNvSpPr>
              <a:spLocks noChangeShapeType="1"/>
            </p:cNvSpPr>
            <p:nvPr/>
          </p:nvSpPr>
          <p:spPr bwMode="auto">
            <a:xfrm>
              <a:off x="848" y="2288"/>
              <a:ext cx="1" cy="1"/>
            </a:xfrm>
            <a:prstGeom prst="line">
              <a:avLst/>
            </a:prstGeom>
            <a:noFill/>
            <a:ln w="12700">
              <a:solidFill>
                <a:srgbClr val="FF0000"/>
              </a:solidFill>
              <a:round/>
              <a:headEnd/>
              <a:tailEnd/>
            </a:ln>
          </p:spPr>
          <p:txBody>
            <a:bodyPr/>
            <a:lstStyle/>
            <a:p>
              <a:endParaRPr lang="en-US"/>
            </a:p>
          </p:txBody>
        </p:sp>
        <p:sp>
          <p:nvSpPr>
            <p:cNvPr id="679970" name="Line 34"/>
            <p:cNvSpPr>
              <a:spLocks noChangeShapeType="1"/>
            </p:cNvSpPr>
            <p:nvPr/>
          </p:nvSpPr>
          <p:spPr bwMode="auto">
            <a:xfrm flipV="1">
              <a:off x="848" y="2280"/>
              <a:ext cx="32" cy="8"/>
            </a:xfrm>
            <a:prstGeom prst="line">
              <a:avLst/>
            </a:prstGeom>
            <a:noFill/>
            <a:ln w="12700">
              <a:solidFill>
                <a:srgbClr val="FF0000"/>
              </a:solidFill>
              <a:round/>
              <a:headEnd/>
              <a:tailEnd/>
            </a:ln>
          </p:spPr>
          <p:txBody>
            <a:bodyPr/>
            <a:lstStyle/>
            <a:p>
              <a:endParaRPr lang="en-US"/>
            </a:p>
          </p:txBody>
        </p:sp>
        <p:sp>
          <p:nvSpPr>
            <p:cNvPr id="679971" name="Line 35"/>
            <p:cNvSpPr>
              <a:spLocks noChangeShapeType="1"/>
            </p:cNvSpPr>
            <p:nvPr/>
          </p:nvSpPr>
          <p:spPr bwMode="auto">
            <a:xfrm>
              <a:off x="880" y="2280"/>
              <a:ext cx="1" cy="1"/>
            </a:xfrm>
            <a:prstGeom prst="line">
              <a:avLst/>
            </a:prstGeom>
            <a:noFill/>
            <a:ln w="12700">
              <a:solidFill>
                <a:srgbClr val="FF0000"/>
              </a:solidFill>
              <a:round/>
              <a:headEnd/>
              <a:tailEnd/>
            </a:ln>
          </p:spPr>
          <p:txBody>
            <a:bodyPr/>
            <a:lstStyle/>
            <a:p>
              <a:endParaRPr lang="en-US"/>
            </a:p>
          </p:txBody>
        </p:sp>
        <p:sp>
          <p:nvSpPr>
            <p:cNvPr id="679972" name="Line 36"/>
            <p:cNvSpPr>
              <a:spLocks noChangeShapeType="1"/>
            </p:cNvSpPr>
            <p:nvPr/>
          </p:nvSpPr>
          <p:spPr bwMode="auto">
            <a:xfrm>
              <a:off x="880" y="2280"/>
              <a:ext cx="1" cy="1"/>
            </a:xfrm>
            <a:prstGeom prst="line">
              <a:avLst/>
            </a:prstGeom>
            <a:noFill/>
            <a:ln w="12700">
              <a:solidFill>
                <a:srgbClr val="FF0000"/>
              </a:solidFill>
              <a:round/>
              <a:headEnd/>
              <a:tailEnd/>
            </a:ln>
          </p:spPr>
          <p:txBody>
            <a:bodyPr/>
            <a:lstStyle/>
            <a:p>
              <a:endParaRPr lang="en-US"/>
            </a:p>
          </p:txBody>
        </p:sp>
        <p:sp>
          <p:nvSpPr>
            <p:cNvPr id="679973" name="Line 37"/>
            <p:cNvSpPr>
              <a:spLocks noChangeShapeType="1"/>
            </p:cNvSpPr>
            <p:nvPr/>
          </p:nvSpPr>
          <p:spPr bwMode="auto">
            <a:xfrm>
              <a:off x="880" y="2280"/>
              <a:ext cx="1" cy="1"/>
            </a:xfrm>
            <a:prstGeom prst="line">
              <a:avLst/>
            </a:prstGeom>
            <a:noFill/>
            <a:ln w="12700">
              <a:solidFill>
                <a:srgbClr val="FF0000"/>
              </a:solidFill>
              <a:round/>
              <a:headEnd/>
              <a:tailEnd/>
            </a:ln>
          </p:spPr>
          <p:txBody>
            <a:bodyPr/>
            <a:lstStyle/>
            <a:p>
              <a:endParaRPr lang="en-US"/>
            </a:p>
          </p:txBody>
        </p:sp>
        <p:sp>
          <p:nvSpPr>
            <p:cNvPr id="679974" name="Line 38"/>
            <p:cNvSpPr>
              <a:spLocks noChangeShapeType="1"/>
            </p:cNvSpPr>
            <p:nvPr/>
          </p:nvSpPr>
          <p:spPr bwMode="auto">
            <a:xfrm>
              <a:off x="880" y="2280"/>
              <a:ext cx="32" cy="8"/>
            </a:xfrm>
            <a:prstGeom prst="line">
              <a:avLst/>
            </a:prstGeom>
            <a:noFill/>
            <a:ln w="12700">
              <a:solidFill>
                <a:srgbClr val="FF0000"/>
              </a:solidFill>
              <a:round/>
              <a:headEnd/>
              <a:tailEnd/>
            </a:ln>
          </p:spPr>
          <p:txBody>
            <a:bodyPr/>
            <a:lstStyle/>
            <a:p>
              <a:endParaRPr lang="en-US"/>
            </a:p>
          </p:txBody>
        </p:sp>
        <p:sp>
          <p:nvSpPr>
            <p:cNvPr id="679975" name="Line 39"/>
            <p:cNvSpPr>
              <a:spLocks noChangeShapeType="1"/>
            </p:cNvSpPr>
            <p:nvPr/>
          </p:nvSpPr>
          <p:spPr bwMode="auto">
            <a:xfrm>
              <a:off x="912" y="2288"/>
              <a:ext cx="1" cy="1"/>
            </a:xfrm>
            <a:prstGeom prst="line">
              <a:avLst/>
            </a:prstGeom>
            <a:noFill/>
            <a:ln w="12700">
              <a:solidFill>
                <a:srgbClr val="FF0000"/>
              </a:solidFill>
              <a:round/>
              <a:headEnd/>
              <a:tailEnd/>
            </a:ln>
          </p:spPr>
          <p:txBody>
            <a:bodyPr/>
            <a:lstStyle/>
            <a:p>
              <a:endParaRPr lang="en-US"/>
            </a:p>
          </p:txBody>
        </p:sp>
        <p:sp>
          <p:nvSpPr>
            <p:cNvPr id="679976" name="Line 40"/>
            <p:cNvSpPr>
              <a:spLocks noChangeShapeType="1"/>
            </p:cNvSpPr>
            <p:nvPr/>
          </p:nvSpPr>
          <p:spPr bwMode="auto">
            <a:xfrm>
              <a:off x="912" y="2288"/>
              <a:ext cx="16" cy="32"/>
            </a:xfrm>
            <a:prstGeom prst="line">
              <a:avLst/>
            </a:prstGeom>
            <a:noFill/>
            <a:ln w="12700">
              <a:solidFill>
                <a:srgbClr val="FF0000"/>
              </a:solidFill>
              <a:round/>
              <a:headEnd/>
              <a:tailEnd/>
            </a:ln>
          </p:spPr>
          <p:txBody>
            <a:bodyPr/>
            <a:lstStyle/>
            <a:p>
              <a:endParaRPr lang="en-US"/>
            </a:p>
          </p:txBody>
        </p:sp>
        <p:sp>
          <p:nvSpPr>
            <p:cNvPr id="679977" name="Line 41"/>
            <p:cNvSpPr>
              <a:spLocks noChangeShapeType="1"/>
            </p:cNvSpPr>
            <p:nvPr/>
          </p:nvSpPr>
          <p:spPr bwMode="auto">
            <a:xfrm>
              <a:off x="928" y="2320"/>
              <a:ext cx="1" cy="1"/>
            </a:xfrm>
            <a:prstGeom prst="line">
              <a:avLst/>
            </a:prstGeom>
            <a:noFill/>
            <a:ln w="12700">
              <a:solidFill>
                <a:srgbClr val="FF0000"/>
              </a:solidFill>
              <a:round/>
              <a:headEnd/>
              <a:tailEnd/>
            </a:ln>
          </p:spPr>
          <p:txBody>
            <a:bodyPr/>
            <a:lstStyle/>
            <a:p>
              <a:endParaRPr lang="en-US"/>
            </a:p>
          </p:txBody>
        </p:sp>
        <p:sp>
          <p:nvSpPr>
            <p:cNvPr id="679979" name="Freeform 43"/>
            <p:cNvSpPr>
              <a:spLocks/>
            </p:cNvSpPr>
            <p:nvPr/>
          </p:nvSpPr>
          <p:spPr bwMode="auto">
            <a:xfrm rot="10800000">
              <a:off x="2765" y="1985"/>
              <a:ext cx="128" cy="96"/>
            </a:xfrm>
            <a:custGeom>
              <a:avLst/>
              <a:gdLst/>
              <a:ahLst/>
              <a:cxnLst>
                <a:cxn ang="0">
                  <a:pos x="0" y="96"/>
                </a:cxn>
                <a:cxn ang="0">
                  <a:pos x="128" y="96"/>
                </a:cxn>
                <a:cxn ang="0">
                  <a:pos x="56" y="72"/>
                </a:cxn>
                <a:cxn ang="0">
                  <a:pos x="80" y="0"/>
                </a:cxn>
                <a:cxn ang="0">
                  <a:pos x="0" y="96"/>
                </a:cxn>
              </a:cxnLst>
              <a:rect l="0" t="0" r="r" b="b"/>
              <a:pathLst>
                <a:path w="128" h="96">
                  <a:moveTo>
                    <a:pt x="0" y="96"/>
                  </a:moveTo>
                  <a:lnTo>
                    <a:pt x="128" y="96"/>
                  </a:lnTo>
                  <a:lnTo>
                    <a:pt x="56" y="72"/>
                  </a:lnTo>
                  <a:lnTo>
                    <a:pt x="80" y="0"/>
                  </a:lnTo>
                  <a:lnTo>
                    <a:pt x="0" y="96"/>
                  </a:lnTo>
                  <a:close/>
                </a:path>
              </a:pathLst>
            </a:custGeom>
            <a:solidFill>
              <a:srgbClr val="DDDD00"/>
            </a:solidFill>
            <a:ln w="9525">
              <a:noFill/>
              <a:round/>
              <a:headEnd/>
              <a:tailEnd/>
            </a:ln>
          </p:spPr>
          <p:txBody>
            <a:bodyPr/>
            <a:lstStyle/>
            <a:p>
              <a:endParaRPr lang="en-US"/>
            </a:p>
          </p:txBody>
        </p:sp>
        <p:sp>
          <p:nvSpPr>
            <p:cNvPr id="679980" name="Freeform 44"/>
            <p:cNvSpPr>
              <a:spLocks/>
            </p:cNvSpPr>
            <p:nvPr/>
          </p:nvSpPr>
          <p:spPr bwMode="auto">
            <a:xfrm>
              <a:off x="2168" y="1728"/>
              <a:ext cx="24" cy="600"/>
            </a:xfrm>
            <a:custGeom>
              <a:avLst/>
              <a:gdLst/>
              <a:ahLst/>
              <a:cxnLst>
                <a:cxn ang="0">
                  <a:pos x="8" y="0"/>
                </a:cxn>
                <a:cxn ang="0">
                  <a:pos x="24" y="0"/>
                </a:cxn>
                <a:cxn ang="0">
                  <a:pos x="16" y="600"/>
                </a:cxn>
                <a:cxn ang="0">
                  <a:pos x="0" y="600"/>
                </a:cxn>
                <a:cxn ang="0">
                  <a:pos x="8" y="0"/>
                </a:cxn>
              </a:cxnLst>
              <a:rect l="0" t="0" r="r" b="b"/>
              <a:pathLst>
                <a:path w="24" h="600">
                  <a:moveTo>
                    <a:pt x="8" y="0"/>
                  </a:moveTo>
                  <a:lnTo>
                    <a:pt x="24" y="0"/>
                  </a:lnTo>
                  <a:lnTo>
                    <a:pt x="16" y="600"/>
                  </a:lnTo>
                  <a:lnTo>
                    <a:pt x="0" y="600"/>
                  </a:lnTo>
                  <a:lnTo>
                    <a:pt x="8" y="0"/>
                  </a:lnTo>
                  <a:close/>
                </a:path>
              </a:pathLst>
            </a:custGeom>
            <a:solidFill>
              <a:srgbClr val="DDDD00"/>
            </a:solidFill>
            <a:ln w="9525">
              <a:noFill/>
              <a:round/>
              <a:headEnd/>
              <a:tailEnd/>
            </a:ln>
          </p:spPr>
          <p:txBody>
            <a:bodyPr/>
            <a:lstStyle/>
            <a:p>
              <a:endParaRPr lang="en-US"/>
            </a:p>
          </p:txBody>
        </p:sp>
        <p:sp>
          <p:nvSpPr>
            <p:cNvPr id="679981" name="Freeform 45"/>
            <p:cNvSpPr>
              <a:spLocks/>
            </p:cNvSpPr>
            <p:nvPr/>
          </p:nvSpPr>
          <p:spPr bwMode="auto">
            <a:xfrm>
              <a:off x="2128" y="1672"/>
              <a:ext cx="104" cy="112"/>
            </a:xfrm>
            <a:custGeom>
              <a:avLst/>
              <a:gdLst/>
              <a:ahLst/>
              <a:cxnLst>
                <a:cxn ang="0">
                  <a:pos x="56" y="0"/>
                </a:cxn>
                <a:cxn ang="0">
                  <a:pos x="0" y="112"/>
                </a:cxn>
                <a:cxn ang="0">
                  <a:pos x="56" y="64"/>
                </a:cxn>
                <a:cxn ang="0">
                  <a:pos x="104" y="112"/>
                </a:cxn>
                <a:cxn ang="0">
                  <a:pos x="56" y="0"/>
                </a:cxn>
              </a:cxnLst>
              <a:rect l="0" t="0" r="r" b="b"/>
              <a:pathLst>
                <a:path w="104" h="112">
                  <a:moveTo>
                    <a:pt x="56" y="0"/>
                  </a:moveTo>
                  <a:lnTo>
                    <a:pt x="0" y="112"/>
                  </a:lnTo>
                  <a:lnTo>
                    <a:pt x="56" y="64"/>
                  </a:lnTo>
                  <a:lnTo>
                    <a:pt x="104" y="112"/>
                  </a:lnTo>
                  <a:lnTo>
                    <a:pt x="56" y="0"/>
                  </a:lnTo>
                  <a:close/>
                </a:path>
              </a:pathLst>
            </a:custGeom>
            <a:solidFill>
              <a:srgbClr val="DDDD00"/>
            </a:solidFill>
            <a:ln w="9525">
              <a:noFill/>
              <a:round/>
              <a:headEnd/>
              <a:tailEnd/>
            </a:ln>
          </p:spPr>
          <p:txBody>
            <a:bodyPr/>
            <a:lstStyle/>
            <a:p>
              <a:endParaRPr lang="en-US"/>
            </a:p>
          </p:txBody>
        </p:sp>
        <p:sp>
          <p:nvSpPr>
            <p:cNvPr id="679982" name="Rectangle 46"/>
            <p:cNvSpPr>
              <a:spLocks noChangeArrowheads="1"/>
            </p:cNvSpPr>
            <p:nvPr/>
          </p:nvSpPr>
          <p:spPr bwMode="auto">
            <a:xfrm>
              <a:off x="2184" y="2320"/>
              <a:ext cx="520" cy="16"/>
            </a:xfrm>
            <a:prstGeom prst="rect">
              <a:avLst/>
            </a:prstGeom>
            <a:solidFill>
              <a:srgbClr val="2222FF"/>
            </a:solidFill>
            <a:ln w="9525">
              <a:noFill/>
              <a:miter lim="800000"/>
              <a:headEnd/>
              <a:tailEnd/>
            </a:ln>
          </p:spPr>
          <p:txBody>
            <a:bodyPr/>
            <a:lstStyle/>
            <a:p>
              <a:endParaRPr lang="en-US"/>
            </a:p>
          </p:txBody>
        </p:sp>
        <p:sp>
          <p:nvSpPr>
            <p:cNvPr id="679983" name="Freeform 47"/>
            <p:cNvSpPr>
              <a:spLocks/>
            </p:cNvSpPr>
            <p:nvPr/>
          </p:nvSpPr>
          <p:spPr bwMode="auto">
            <a:xfrm>
              <a:off x="1920" y="2136"/>
              <a:ext cx="768" cy="88"/>
            </a:xfrm>
            <a:custGeom>
              <a:avLst/>
              <a:gdLst/>
              <a:ahLst/>
              <a:cxnLst>
                <a:cxn ang="0">
                  <a:pos x="768" y="0"/>
                </a:cxn>
                <a:cxn ang="0">
                  <a:pos x="768" y="16"/>
                </a:cxn>
                <a:cxn ang="0">
                  <a:pos x="0" y="88"/>
                </a:cxn>
                <a:cxn ang="0">
                  <a:pos x="0" y="72"/>
                </a:cxn>
                <a:cxn ang="0">
                  <a:pos x="768" y="0"/>
                </a:cxn>
              </a:cxnLst>
              <a:rect l="0" t="0" r="r" b="b"/>
              <a:pathLst>
                <a:path w="768" h="88">
                  <a:moveTo>
                    <a:pt x="768" y="0"/>
                  </a:moveTo>
                  <a:lnTo>
                    <a:pt x="768" y="16"/>
                  </a:lnTo>
                  <a:lnTo>
                    <a:pt x="0" y="88"/>
                  </a:lnTo>
                  <a:lnTo>
                    <a:pt x="0" y="72"/>
                  </a:lnTo>
                  <a:lnTo>
                    <a:pt x="768" y="0"/>
                  </a:lnTo>
                  <a:close/>
                </a:path>
              </a:pathLst>
            </a:custGeom>
            <a:solidFill>
              <a:srgbClr val="FF0000"/>
            </a:solidFill>
            <a:ln w="9525">
              <a:noFill/>
              <a:round/>
              <a:headEnd/>
              <a:tailEnd/>
            </a:ln>
          </p:spPr>
          <p:txBody>
            <a:bodyPr/>
            <a:lstStyle/>
            <a:p>
              <a:endParaRPr lang="en-US"/>
            </a:p>
          </p:txBody>
        </p:sp>
        <p:sp>
          <p:nvSpPr>
            <p:cNvPr id="679984" name="Rectangle 48"/>
            <p:cNvSpPr>
              <a:spLocks noChangeArrowheads="1"/>
            </p:cNvSpPr>
            <p:nvPr/>
          </p:nvSpPr>
          <p:spPr bwMode="auto">
            <a:xfrm>
              <a:off x="1904" y="2360"/>
              <a:ext cx="16" cy="96"/>
            </a:xfrm>
            <a:prstGeom prst="rect">
              <a:avLst/>
            </a:prstGeom>
            <a:solidFill>
              <a:srgbClr val="FF0000"/>
            </a:solidFill>
            <a:ln w="9525">
              <a:noFill/>
              <a:miter lim="800000"/>
              <a:headEnd/>
              <a:tailEnd/>
            </a:ln>
          </p:spPr>
          <p:txBody>
            <a:bodyPr/>
            <a:lstStyle/>
            <a:p>
              <a:endParaRPr lang="en-US"/>
            </a:p>
          </p:txBody>
        </p:sp>
        <p:sp>
          <p:nvSpPr>
            <p:cNvPr id="679985" name="Freeform 49"/>
            <p:cNvSpPr>
              <a:spLocks/>
            </p:cNvSpPr>
            <p:nvPr/>
          </p:nvSpPr>
          <p:spPr bwMode="auto">
            <a:xfrm>
              <a:off x="1848" y="2224"/>
              <a:ext cx="128" cy="144"/>
            </a:xfrm>
            <a:custGeom>
              <a:avLst/>
              <a:gdLst/>
              <a:ahLst/>
              <a:cxnLst>
                <a:cxn ang="0">
                  <a:pos x="64" y="144"/>
                </a:cxn>
                <a:cxn ang="0">
                  <a:pos x="128" y="144"/>
                </a:cxn>
                <a:cxn ang="0">
                  <a:pos x="64" y="0"/>
                </a:cxn>
                <a:cxn ang="0">
                  <a:pos x="0" y="144"/>
                </a:cxn>
                <a:cxn ang="0">
                  <a:pos x="64" y="144"/>
                </a:cxn>
              </a:cxnLst>
              <a:rect l="0" t="0" r="r" b="b"/>
              <a:pathLst>
                <a:path w="128" h="144">
                  <a:moveTo>
                    <a:pt x="64" y="144"/>
                  </a:moveTo>
                  <a:lnTo>
                    <a:pt x="128" y="144"/>
                  </a:lnTo>
                  <a:lnTo>
                    <a:pt x="64" y="0"/>
                  </a:lnTo>
                  <a:lnTo>
                    <a:pt x="0" y="144"/>
                  </a:lnTo>
                  <a:lnTo>
                    <a:pt x="64" y="144"/>
                  </a:lnTo>
                  <a:close/>
                </a:path>
              </a:pathLst>
            </a:custGeom>
            <a:solidFill>
              <a:srgbClr val="FF0000"/>
            </a:solidFill>
            <a:ln w="9525">
              <a:noFill/>
              <a:round/>
              <a:headEnd/>
              <a:tailEnd/>
            </a:ln>
          </p:spPr>
          <p:txBody>
            <a:bodyPr/>
            <a:lstStyle/>
            <a:p>
              <a:endParaRPr lang="en-US"/>
            </a:p>
          </p:txBody>
        </p:sp>
        <p:sp>
          <p:nvSpPr>
            <p:cNvPr id="679986" name="Rectangle 50"/>
            <p:cNvSpPr>
              <a:spLocks noChangeArrowheads="1"/>
            </p:cNvSpPr>
            <p:nvPr/>
          </p:nvSpPr>
          <p:spPr bwMode="auto">
            <a:xfrm>
              <a:off x="3792" y="2200"/>
              <a:ext cx="16" cy="520"/>
            </a:xfrm>
            <a:prstGeom prst="rect">
              <a:avLst/>
            </a:prstGeom>
            <a:solidFill>
              <a:srgbClr val="FF0000"/>
            </a:solidFill>
            <a:ln w="9525">
              <a:noFill/>
              <a:miter lim="800000"/>
              <a:headEnd/>
              <a:tailEnd/>
            </a:ln>
          </p:spPr>
          <p:txBody>
            <a:bodyPr/>
            <a:lstStyle/>
            <a:p>
              <a:endParaRPr lang="en-US"/>
            </a:p>
          </p:txBody>
        </p:sp>
        <p:sp>
          <p:nvSpPr>
            <p:cNvPr id="679987" name="Freeform 51"/>
            <p:cNvSpPr>
              <a:spLocks/>
            </p:cNvSpPr>
            <p:nvPr/>
          </p:nvSpPr>
          <p:spPr bwMode="auto">
            <a:xfrm>
              <a:off x="3744" y="2064"/>
              <a:ext cx="120" cy="144"/>
            </a:xfrm>
            <a:custGeom>
              <a:avLst/>
              <a:gdLst/>
              <a:ahLst/>
              <a:cxnLst>
                <a:cxn ang="0">
                  <a:pos x="56" y="144"/>
                </a:cxn>
                <a:cxn ang="0">
                  <a:pos x="120" y="144"/>
                </a:cxn>
                <a:cxn ang="0">
                  <a:pos x="56" y="0"/>
                </a:cxn>
                <a:cxn ang="0">
                  <a:pos x="0" y="144"/>
                </a:cxn>
                <a:cxn ang="0">
                  <a:pos x="56" y="144"/>
                </a:cxn>
              </a:cxnLst>
              <a:rect l="0" t="0" r="r" b="b"/>
              <a:pathLst>
                <a:path w="120" h="144">
                  <a:moveTo>
                    <a:pt x="56" y="144"/>
                  </a:moveTo>
                  <a:lnTo>
                    <a:pt x="120" y="144"/>
                  </a:lnTo>
                  <a:lnTo>
                    <a:pt x="56" y="0"/>
                  </a:lnTo>
                  <a:lnTo>
                    <a:pt x="0" y="144"/>
                  </a:lnTo>
                  <a:lnTo>
                    <a:pt x="56" y="144"/>
                  </a:lnTo>
                  <a:close/>
                </a:path>
              </a:pathLst>
            </a:custGeom>
            <a:solidFill>
              <a:srgbClr val="FF0000"/>
            </a:solidFill>
            <a:ln w="9525">
              <a:noFill/>
              <a:round/>
              <a:headEnd/>
              <a:tailEnd/>
            </a:ln>
          </p:spPr>
          <p:txBody>
            <a:bodyPr/>
            <a:lstStyle/>
            <a:p>
              <a:endParaRPr lang="en-US"/>
            </a:p>
          </p:txBody>
        </p:sp>
        <p:sp>
          <p:nvSpPr>
            <p:cNvPr id="679988" name="Freeform 52"/>
            <p:cNvSpPr>
              <a:spLocks/>
            </p:cNvSpPr>
            <p:nvPr/>
          </p:nvSpPr>
          <p:spPr bwMode="auto">
            <a:xfrm>
              <a:off x="3808" y="2336"/>
              <a:ext cx="760" cy="376"/>
            </a:xfrm>
            <a:custGeom>
              <a:avLst/>
              <a:gdLst/>
              <a:ahLst/>
              <a:cxnLst>
                <a:cxn ang="0">
                  <a:pos x="8" y="376"/>
                </a:cxn>
                <a:cxn ang="0">
                  <a:pos x="0" y="368"/>
                </a:cxn>
                <a:cxn ang="0">
                  <a:pos x="752" y="0"/>
                </a:cxn>
                <a:cxn ang="0">
                  <a:pos x="760" y="8"/>
                </a:cxn>
                <a:cxn ang="0">
                  <a:pos x="8" y="376"/>
                </a:cxn>
              </a:cxnLst>
              <a:rect l="0" t="0" r="r" b="b"/>
              <a:pathLst>
                <a:path w="760" h="376">
                  <a:moveTo>
                    <a:pt x="8" y="376"/>
                  </a:moveTo>
                  <a:lnTo>
                    <a:pt x="0" y="368"/>
                  </a:lnTo>
                  <a:lnTo>
                    <a:pt x="752" y="0"/>
                  </a:lnTo>
                  <a:lnTo>
                    <a:pt x="760" y="8"/>
                  </a:lnTo>
                  <a:lnTo>
                    <a:pt x="8" y="376"/>
                  </a:lnTo>
                  <a:close/>
                </a:path>
              </a:pathLst>
            </a:custGeom>
            <a:solidFill>
              <a:srgbClr val="FF0000"/>
            </a:solidFill>
            <a:ln w="9525">
              <a:noFill/>
              <a:round/>
              <a:headEnd/>
              <a:tailEnd/>
            </a:ln>
          </p:spPr>
          <p:txBody>
            <a:bodyPr/>
            <a:lstStyle/>
            <a:p>
              <a:endParaRPr lang="en-US"/>
            </a:p>
          </p:txBody>
        </p:sp>
        <p:sp>
          <p:nvSpPr>
            <p:cNvPr id="679989" name="Rectangle 53"/>
            <p:cNvSpPr>
              <a:spLocks noChangeArrowheads="1"/>
            </p:cNvSpPr>
            <p:nvPr/>
          </p:nvSpPr>
          <p:spPr bwMode="auto">
            <a:xfrm>
              <a:off x="2928" y="1776"/>
              <a:ext cx="89" cy="192"/>
            </a:xfrm>
            <a:prstGeom prst="rect">
              <a:avLst/>
            </a:prstGeom>
            <a:noFill/>
            <a:ln w="9525">
              <a:noFill/>
              <a:miter lim="800000"/>
              <a:headEnd/>
              <a:tailEnd/>
            </a:ln>
          </p:spPr>
          <p:txBody>
            <a:bodyPr wrap="none" lIns="0" tIns="0" rIns="0" bIns="0">
              <a:spAutoFit/>
            </a:bodyPr>
            <a:lstStyle/>
            <a:p>
              <a:r>
                <a:rPr lang="en-US" sz="2000">
                  <a:solidFill>
                    <a:srgbClr val="FFFF00"/>
                  </a:solidFill>
                </a:rPr>
                <a:t>x</a:t>
              </a:r>
              <a:endParaRPr lang="en-US"/>
            </a:p>
          </p:txBody>
        </p:sp>
        <p:sp>
          <p:nvSpPr>
            <p:cNvPr id="679990" name="Rectangle 54"/>
            <p:cNvSpPr>
              <a:spLocks noChangeArrowheads="1"/>
            </p:cNvSpPr>
            <p:nvPr/>
          </p:nvSpPr>
          <p:spPr bwMode="auto">
            <a:xfrm>
              <a:off x="2128" y="1480"/>
              <a:ext cx="89" cy="192"/>
            </a:xfrm>
            <a:prstGeom prst="rect">
              <a:avLst/>
            </a:prstGeom>
            <a:noFill/>
            <a:ln w="9525">
              <a:noFill/>
              <a:miter lim="800000"/>
              <a:headEnd/>
              <a:tailEnd/>
            </a:ln>
          </p:spPr>
          <p:txBody>
            <a:bodyPr wrap="none" lIns="0" tIns="0" rIns="0" bIns="0">
              <a:spAutoFit/>
            </a:bodyPr>
            <a:lstStyle/>
            <a:p>
              <a:r>
                <a:rPr lang="en-US" sz="2000">
                  <a:solidFill>
                    <a:srgbClr val="FFFF00"/>
                  </a:solidFill>
                </a:rPr>
                <a:t>y</a:t>
              </a:r>
              <a:endParaRPr lang="en-US"/>
            </a:p>
          </p:txBody>
        </p:sp>
        <p:sp>
          <p:nvSpPr>
            <p:cNvPr id="679991" name="Rectangle 55"/>
            <p:cNvSpPr>
              <a:spLocks noChangeArrowheads="1"/>
            </p:cNvSpPr>
            <p:nvPr/>
          </p:nvSpPr>
          <p:spPr bwMode="auto">
            <a:xfrm>
              <a:off x="4720" y="2408"/>
              <a:ext cx="98" cy="192"/>
            </a:xfrm>
            <a:prstGeom prst="rect">
              <a:avLst/>
            </a:prstGeom>
            <a:noFill/>
            <a:ln w="9525">
              <a:noFill/>
              <a:miter lim="800000"/>
              <a:headEnd/>
              <a:tailEnd/>
            </a:ln>
          </p:spPr>
          <p:txBody>
            <a:bodyPr wrap="none" lIns="0" tIns="0" rIns="0" bIns="0">
              <a:spAutoFit/>
            </a:bodyPr>
            <a:lstStyle/>
            <a:p>
              <a:r>
                <a:rPr lang="en-US" sz="2000">
                  <a:solidFill>
                    <a:srgbClr val="FF0000"/>
                  </a:solidFill>
                </a:rPr>
                <a:t>Z</a:t>
              </a:r>
              <a:endParaRPr lang="en-US"/>
            </a:p>
          </p:txBody>
        </p:sp>
        <p:sp>
          <p:nvSpPr>
            <p:cNvPr id="679992" name="Freeform 56"/>
            <p:cNvSpPr>
              <a:spLocks/>
            </p:cNvSpPr>
            <p:nvPr/>
          </p:nvSpPr>
          <p:spPr bwMode="auto">
            <a:xfrm>
              <a:off x="1912" y="2448"/>
              <a:ext cx="544" cy="96"/>
            </a:xfrm>
            <a:custGeom>
              <a:avLst/>
              <a:gdLst/>
              <a:ahLst/>
              <a:cxnLst>
                <a:cxn ang="0">
                  <a:pos x="0" y="16"/>
                </a:cxn>
                <a:cxn ang="0">
                  <a:pos x="8" y="0"/>
                </a:cxn>
                <a:cxn ang="0">
                  <a:pos x="544" y="80"/>
                </a:cxn>
                <a:cxn ang="0">
                  <a:pos x="536" y="96"/>
                </a:cxn>
                <a:cxn ang="0">
                  <a:pos x="0" y="16"/>
                </a:cxn>
              </a:cxnLst>
              <a:rect l="0" t="0" r="r" b="b"/>
              <a:pathLst>
                <a:path w="544" h="96">
                  <a:moveTo>
                    <a:pt x="0" y="16"/>
                  </a:moveTo>
                  <a:lnTo>
                    <a:pt x="8" y="0"/>
                  </a:lnTo>
                  <a:lnTo>
                    <a:pt x="544" y="80"/>
                  </a:lnTo>
                  <a:lnTo>
                    <a:pt x="536" y="96"/>
                  </a:lnTo>
                  <a:lnTo>
                    <a:pt x="0" y="16"/>
                  </a:lnTo>
                  <a:close/>
                </a:path>
              </a:pathLst>
            </a:custGeom>
            <a:solidFill>
              <a:srgbClr val="FF0000"/>
            </a:solidFill>
            <a:ln w="9525">
              <a:noFill/>
              <a:round/>
              <a:headEnd/>
              <a:tailEnd/>
            </a:ln>
          </p:spPr>
          <p:txBody>
            <a:bodyPr/>
            <a:lstStyle/>
            <a:p>
              <a:endParaRPr lang="en-US"/>
            </a:p>
          </p:txBody>
        </p:sp>
        <p:sp>
          <p:nvSpPr>
            <p:cNvPr id="679993" name="Freeform 57"/>
            <p:cNvSpPr>
              <a:spLocks/>
            </p:cNvSpPr>
            <p:nvPr/>
          </p:nvSpPr>
          <p:spPr bwMode="auto">
            <a:xfrm>
              <a:off x="3776" y="2000"/>
              <a:ext cx="56" cy="64"/>
            </a:xfrm>
            <a:custGeom>
              <a:avLst/>
              <a:gdLst/>
              <a:ahLst/>
              <a:cxnLst>
                <a:cxn ang="0">
                  <a:pos x="56" y="32"/>
                </a:cxn>
                <a:cxn ang="0">
                  <a:pos x="48" y="56"/>
                </a:cxn>
                <a:cxn ang="0">
                  <a:pos x="24" y="64"/>
                </a:cxn>
                <a:cxn ang="0">
                  <a:pos x="24" y="64"/>
                </a:cxn>
                <a:cxn ang="0">
                  <a:pos x="8" y="56"/>
                </a:cxn>
                <a:cxn ang="0">
                  <a:pos x="0" y="32"/>
                </a:cxn>
                <a:cxn ang="0">
                  <a:pos x="0" y="32"/>
                </a:cxn>
                <a:cxn ang="0">
                  <a:pos x="8" y="8"/>
                </a:cxn>
                <a:cxn ang="0">
                  <a:pos x="24" y="0"/>
                </a:cxn>
                <a:cxn ang="0">
                  <a:pos x="24" y="0"/>
                </a:cxn>
                <a:cxn ang="0">
                  <a:pos x="48" y="8"/>
                </a:cxn>
                <a:cxn ang="0">
                  <a:pos x="56" y="32"/>
                </a:cxn>
              </a:cxnLst>
              <a:rect l="0" t="0" r="r" b="b"/>
              <a:pathLst>
                <a:path w="56" h="64">
                  <a:moveTo>
                    <a:pt x="56" y="32"/>
                  </a:moveTo>
                  <a:lnTo>
                    <a:pt x="48" y="56"/>
                  </a:lnTo>
                  <a:lnTo>
                    <a:pt x="24" y="64"/>
                  </a:lnTo>
                  <a:lnTo>
                    <a:pt x="24" y="64"/>
                  </a:lnTo>
                  <a:lnTo>
                    <a:pt x="8" y="56"/>
                  </a:lnTo>
                  <a:lnTo>
                    <a:pt x="0" y="32"/>
                  </a:lnTo>
                  <a:lnTo>
                    <a:pt x="0" y="32"/>
                  </a:lnTo>
                  <a:lnTo>
                    <a:pt x="8" y="8"/>
                  </a:lnTo>
                  <a:lnTo>
                    <a:pt x="24" y="0"/>
                  </a:lnTo>
                  <a:lnTo>
                    <a:pt x="24" y="0"/>
                  </a:lnTo>
                  <a:lnTo>
                    <a:pt x="48" y="8"/>
                  </a:lnTo>
                  <a:lnTo>
                    <a:pt x="56" y="32"/>
                  </a:lnTo>
                  <a:close/>
                </a:path>
              </a:pathLst>
            </a:custGeom>
            <a:solidFill>
              <a:srgbClr val="FF0000"/>
            </a:solidFill>
            <a:ln w="9525">
              <a:noFill/>
              <a:round/>
              <a:headEnd/>
              <a:tailEnd/>
            </a:ln>
          </p:spPr>
          <p:txBody>
            <a:bodyPr/>
            <a:lstStyle/>
            <a:p>
              <a:endParaRPr lang="en-US"/>
            </a:p>
          </p:txBody>
        </p:sp>
        <p:sp>
          <p:nvSpPr>
            <p:cNvPr id="679994" name="Line 58"/>
            <p:cNvSpPr>
              <a:spLocks noChangeShapeType="1"/>
            </p:cNvSpPr>
            <p:nvPr/>
          </p:nvSpPr>
          <p:spPr bwMode="auto">
            <a:xfrm flipH="1">
              <a:off x="3824" y="2032"/>
              <a:ext cx="8" cy="24"/>
            </a:xfrm>
            <a:prstGeom prst="line">
              <a:avLst/>
            </a:prstGeom>
            <a:noFill/>
            <a:ln w="12700">
              <a:solidFill>
                <a:srgbClr val="FF0000"/>
              </a:solidFill>
              <a:round/>
              <a:headEnd/>
              <a:tailEnd/>
            </a:ln>
          </p:spPr>
          <p:txBody>
            <a:bodyPr/>
            <a:lstStyle/>
            <a:p>
              <a:endParaRPr lang="en-US"/>
            </a:p>
          </p:txBody>
        </p:sp>
        <p:sp>
          <p:nvSpPr>
            <p:cNvPr id="679995" name="Line 59"/>
            <p:cNvSpPr>
              <a:spLocks noChangeShapeType="1"/>
            </p:cNvSpPr>
            <p:nvPr/>
          </p:nvSpPr>
          <p:spPr bwMode="auto">
            <a:xfrm>
              <a:off x="3824" y="2056"/>
              <a:ext cx="1" cy="1"/>
            </a:xfrm>
            <a:prstGeom prst="line">
              <a:avLst/>
            </a:prstGeom>
            <a:noFill/>
            <a:ln w="12700">
              <a:solidFill>
                <a:srgbClr val="FF0000"/>
              </a:solidFill>
              <a:round/>
              <a:headEnd/>
              <a:tailEnd/>
            </a:ln>
          </p:spPr>
          <p:txBody>
            <a:bodyPr/>
            <a:lstStyle/>
            <a:p>
              <a:endParaRPr lang="en-US"/>
            </a:p>
          </p:txBody>
        </p:sp>
        <p:sp>
          <p:nvSpPr>
            <p:cNvPr id="679996" name="Line 60"/>
            <p:cNvSpPr>
              <a:spLocks noChangeShapeType="1"/>
            </p:cNvSpPr>
            <p:nvPr/>
          </p:nvSpPr>
          <p:spPr bwMode="auto">
            <a:xfrm flipH="1">
              <a:off x="3800" y="2056"/>
              <a:ext cx="24" cy="8"/>
            </a:xfrm>
            <a:prstGeom prst="line">
              <a:avLst/>
            </a:prstGeom>
            <a:noFill/>
            <a:ln w="12700">
              <a:solidFill>
                <a:srgbClr val="FF0000"/>
              </a:solidFill>
              <a:round/>
              <a:headEnd/>
              <a:tailEnd/>
            </a:ln>
          </p:spPr>
          <p:txBody>
            <a:bodyPr/>
            <a:lstStyle/>
            <a:p>
              <a:endParaRPr lang="en-US"/>
            </a:p>
          </p:txBody>
        </p:sp>
        <p:sp>
          <p:nvSpPr>
            <p:cNvPr id="679997" name="Line 61"/>
            <p:cNvSpPr>
              <a:spLocks noChangeShapeType="1"/>
            </p:cNvSpPr>
            <p:nvPr/>
          </p:nvSpPr>
          <p:spPr bwMode="auto">
            <a:xfrm>
              <a:off x="3800" y="2064"/>
              <a:ext cx="1" cy="1"/>
            </a:xfrm>
            <a:prstGeom prst="line">
              <a:avLst/>
            </a:prstGeom>
            <a:noFill/>
            <a:ln w="12700">
              <a:solidFill>
                <a:srgbClr val="FF0000"/>
              </a:solidFill>
              <a:round/>
              <a:headEnd/>
              <a:tailEnd/>
            </a:ln>
          </p:spPr>
          <p:txBody>
            <a:bodyPr/>
            <a:lstStyle/>
            <a:p>
              <a:endParaRPr lang="en-US"/>
            </a:p>
          </p:txBody>
        </p:sp>
        <p:sp>
          <p:nvSpPr>
            <p:cNvPr id="679998" name="Line 62"/>
            <p:cNvSpPr>
              <a:spLocks noChangeShapeType="1"/>
            </p:cNvSpPr>
            <p:nvPr/>
          </p:nvSpPr>
          <p:spPr bwMode="auto">
            <a:xfrm>
              <a:off x="3800" y="2064"/>
              <a:ext cx="1" cy="1"/>
            </a:xfrm>
            <a:prstGeom prst="line">
              <a:avLst/>
            </a:prstGeom>
            <a:noFill/>
            <a:ln w="12700">
              <a:solidFill>
                <a:srgbClr val="FF0000"/>
              </a:solidFill>
              <a:round/>
              <a:headEnd/>
              <a:tailEnd/>
            </a:ln>
          </p:spPr>
          <p:txBody>
            <a:bodyPr/>
            <a:lstStyle/>
            <a:p>
              <a:endParaRPr lang="en-US"/>
            </a:p>
          </p:txBody>
        </p:sp>
        <p:sp>
          <p:nvSpPr>
            <p:cNvPr id="679999" name="Line 63"/>
            <p:cNvSpPr>
              <a:spLocks noChangeShapeType="1"/>
            </p:cNvSpPr>
            <p:nvPr/>
          </p:nvSpPr>
          <p:spPr bwMode="auto">
            <a:xfrm>
              <a:off x="3800" y="2064"/>
              <a:ext cx="1" cy="1"/>
            </a:xfrm>
            <a:prstGeom prst="line">
              <a:avLst/>
            </a:prstGeom>
            <a:noFill/>
            <a:ln w="12700">
              <a:solidFill>
                <a:srgbClr val="FF0000"/>
              </a:solidFill>
              <a:round/>
              <a:headEnd/>
              <a:tailEnd/>
            </a:ln>
          </p:spPr>
          <p:txBody>
            <a:bodyPr/>
            <a:lstStyle/>
            <a:p>
              <a:endParaRPr lang="en-US"/>
            </a:p>
          </p:txBody>
        </p:sp>
        <p:sp>
          <p:nvSpPr>
            <p:cNvPr id="680000" name="Line 64"/>
            <p:cNvSpPr>
              <a:spLocks noChangeShapeType="1"/>
            </p:cNvSpPr>
            <p:nvPr/>
          </p:nvSpPr>
          <p:spPr bwMode="auto">
            <a:xfrm flipH="1" flipV="1">
              <a:off x="3784" y="2056"/>
              <a:ext cx="16" cy="8"/>
            </a:xfrm>
            <a:prstGeom prst="line">
              <a:avLst/>
            </a:prstGeom>
            <a:noFill/>
            <a:ln w="12700">
              <a:solidFill>
                <a:srgbClr val="FF0000"/>
              </a:solidFill>
              <a:round/>
              <a:headEnd/>
              <a:tailEnd/>
            </a:ln>
          </p:spPr>
          <p:txBody>
            <a:bodyPr/>
            <a:lstStyle/>
            <a:p>
              <a:endParaRPr lang="en-US"/>
            </a:p>
          </p:txBody>
        </p:sp>
        <p:sp>
          <p:nvSpPr>
            <p:cNvPr id="680001" name="Line 65"/>
            <p:cNvSpPr>
              <a:spLocks noChangeShapeType="1"/>
            </p:cNvSpPr>
            <p:nvPr/>
          </p:nvSpPr>
          <p:spPr bwMode="auto">
            <a:xfrm>
              <a:off x="3784" y="2056"/>
              <a:ext cx="1" cy="1"/>
            </a:xfrm>
            <a:prstGeom prst="line">
              <a:avLst/>
            </a:prstGeom>
            <a:noFill/>
            <a:ln w="12700">
              <a:solidFill>
                <a:srgbClr val="FF0000"/>
              </a:solidFill>
              <a:round/>
              <a:headEnd/>
              <a:tailEnd/>
            </a:ln>
          </p:spPr>
          <p:txBody>
            <a:bodyPr/>
            <a:lstStyle/>
            <a:p>
              <a:endParaRPr lang="en-US"/>
            </a:p>
          </p:txBody>
        </p:sp>
        <p:sp>
          <p:nvSpPr>
            <p:cNvPr id="680002" name="Line 66"/>
            <p:cNvSpPr>
              <a:spLocks noChangeShapeType="1"/>
            </p:cNvSpPr>
            <p:nvPr/>
          </p:nvSpPr>
          <p:spPr bwMode="auto">
            <a:xfrm flipH="1" flipV="1">
              <a:off x="3776" y="2032"/>
              <a:ext cx="8" cy="24"/>
            </a:xfrm>
            <a:prstGeom prst="line">
              <a:avLst/>
            </a:prstGeom>
            <a:noFill/>
            <a:ln w="12700">
              <a:solidFill>
                <a:srgbClr val="FF0000"/>
              </a:solidFill>
              <a:round/>
              <a:headEnd/>
              <a:tailEnd/>
            </a:ln>
          </p:spPr>
          <p:txBody>
            <a:bodyPr/>
            <a:lstStyle/>
            <a:p>
              <a:endParaRPr lang="en-US"/>
            </a:p>
          </p:txBody>
        </p:sp>
        <p:sp>
          <p:nvSpPr>
            <p:cNvPr id="680003" name="Line 67"/>
            <p:cNvSpPr>
              <a:spLocks noChangeShapeType="1"/>
            </p:cNvSpPr>
            <p:nvPr/>
          </p:nvSpPr>
          <p:spPr bwMode="auto">
            <a:xfrm>
              <a:off x="3776" y="2032"/>
              <a:ext cx="1" cy="1"/>
            </a:xfrm>
            <a:prstGeom prst="line">
              <a:avLst/>
            </a:prstGeom>
            <a:noFill/>
            <a:ln w="12700">
              <a:solidFill>
                <a:srgbClr val="FF0000"/>
              </a:solidFill>
              <a:round/>
              <a:headEnd/>
              <a:tailEnd/>
            </a:ln>
          </p:spPr>
          <p:txBody>
            <a:bodyPr/>
            <a:lstStyle/>
            <a:p>
              <a:endParaRPr lang="en-US"/>
            </a:p>
          </p:txBody>
        </p:sp>
        <p:sp>
          <p:nvSpPr>
            <p:cNvPr id="680004" name="Line 68"/>
            <p:cNvSpPr>
              <a:spLocks noChangeShapeType="1"/>
            </p:cNvSpPr>
            <p:nvPr/>
          </p:nvSpPr>
          <p:spPr bwMode="auto">
            <a:xfrm>
              <a:off x="3776" y="2032"/>
              <a:ext cx="1" cy="1"/>
            </a:xfrm>
            <a:prstGeom prst="line">
              <a:avLst/>
            </a:prstGeom>
            <a:noFill/>
            <a:ln w="12700">
              <a:solidFill>
                <a:srgbClr val="FF0000"/>
              </a:solidFill>
              <a:round/>
              <a:headEnd/>
              <a:tailEnd/>
            </a:ln>
          </p:spPr>
          <p:txBody>
            <a:bodyPr/>
            <a:lstStyle/>
            <a:p>
              <a:endParaRPr lang="en-US"/>
            </a:p>
          </p:txBody>
        </p:sp>
        <p:sp>
          <p:nvSpPr>
            <p:cNvPr id="680005" name="Line 69"/>
            <p:cNvSpPr>
              <a:spLocks noChangeShapeType="1"/>
            </p:cNvSpPr>
            <p:nvPr/>
          </p:nvSpPr>
          <p:spPr bwMode="auto">
            <a:xfrm>
              <a:off x="3776" y="2032"/>
              <a:ext cx="1" cy="1"/>
            </a:xfrm>
            <a:prstGeom prst="line">
              <a:avLst/>
            </a:prstGeom>
            <a:noFill/>
            <a:ln w="12700">
              <a:solidFill>
                <a:srgbClr val="FF0000"/>
              </a:solidFill>
              <a:round/>
              <a:headEnd/>
              <a:tailEnd/>
            </a:ln>
          </p:spPr>
          <p:txBody>
            <a:bodyPr/>
            <a:lstStyle/>
            <a:p>
              <a:endParaRPr lang="en-US"/>
            </a:p>
          </p:txBody>
        </p:sp>
        <p:sp>
          <p:nvSpPr>
            <p:cNvPr id="680006" name="Line 70"/>
            <p:cNvSpPr>
              <a:spLocks noChangeShapeType="1"/>
            </p:cNvSpPr>
            <p:nvPr/>
          </p:nvSpPr>
          <p:spPr bwMode="auto">
            <a:xfrm flipV="1">
              <a:off x="3776" y="2008"/>
              <a:ext cx="8" cy="24"/>
            </a:xfrm>
            <a:prstGeom prst="line">
              <a:avLst/>
            </a:prstGeom>
            <a:noFill/>
            <a:ln w="12700">
              <a:solidFill>
                <a:srgbClr val="FF0000"/>
              </a:solidFill>
              <a:round/>
              <a:headEnd/>
              <a:tailEnd/>
            </a:ln>
          </p:spPr>
          <p:txBody>
            <a:bodyPr/>
            <a:lstStyle/>
            <a:p>
              <a:endParaRPr lang="en-US"/>
            </a:p>
          </p:txBody>
        </p:sp>
        <p:sp>
          <p:nvSpPr>
            <p:cNvPr id="680007" name="Line 71"/>
            <p:cNvSpPr>
              <a:spLocks noChangeShapeType="1"/>
            </p:cNvSpPr>
            <p:nvPr/>
          </p:nvSpPr>
          <p:spPr bwMode="auto">
            <a:xfrm>
              <a:off x="3784" y="2008"/>
              <a:ext cx="1" cy="1"/>
            </a:xfrm>
            <a:prstGeom prst="line">
              <a:avLst/>
            </a:prstGeom>
            <a:noFill/>
            <a:ln w="12700">
              <a:solidFill>
                <a:srgbClr val="FF0000"/>
              </a:solidFill>
              <a:round/>
              <a:headEnd/>
              <a:tailEnd/>
            </a:ln>
          </p:spPr>
          <p:txBody>
            <a:bodyPr/>
            <a:lstStyle/>
            <a:p>
              <a:endParaRPr lang="en-US"/>
            </a:p>
          </p:txBody>
        </p:sp>
        <p:sp>
          <p:nvSpPr>
            <p:cNvPr id="680008" name="Line 72"/>
            <p:cNvSpPr>
              <a:spLocks noChangeShapeType="1"/>
            </p:cNvSpPr>
            <p:nvPr/>
          </p:nvSpPr>
          <p:spPr bwMode="auto">
            <a:xfrm flipV="1">
              <a:off x="3784" y="2000"/>
              <a:ext cx="16" cy="8"/>
            </a:xfrm>
            <a:prstGeom prst="line">
              <a:avLst/>
            </a:prstGeom>
            <a:noFill/>
            <a:ln w="12700">
              <a:solidFill>
                <a:srgbClr val="FF0000"/>
              </a:solidFill>
              <a:round/>
              <a:headEnd/>
              <a:tailEnd/>
            </a:ln>
          </p:spPr>
          <p:txBody>
            <a:bodyPr/>
            <a:lstStyle/>
            <a:p>
              <a:endParaRPr lang="en-US"/>
            </a:p>
          </p:txBody>
        </p:sp>
        <p:sp>
          <p:nvSpPr>
            <p:cNvPr id="680009" name="Line 73"/>
            <p:cNvSpPr>
              <a:spLocks noChangeShapeType="1"/>
            </p:cNvSpPr>
            <p:nvPr/>
          </p:nvSpPr>
          <p:spPr bwMode="auto">
            <a:xfrm>
              <a:off x="3800" y="2000"/>
              <a:ext cx="1" cy="1"/>
            </a:xfrm>
            <a:prstGeom prst="line">
              <a:avLst/>
            </a:prstGeom>
            <a:noFill/>
            <a:ln w="12700">
              <a:solidFill>
                <a:srgbClr val="FF0000"/>
              </a:solidFill>
              <a:round/>
              <a:headEnd/>
              <a:tailEnd/>
            </a:ln>
          </p:spPr>
          <p:txBody>
            <a:bodyPr/>
            <a:lstStyle/>
            <a:p>
              <a:endParaRPr lang="en-US"/>
            </a:p>
          </p:txBody>
        </p:sp>
        <p:sp>
          <p:nvSpPr>
            <p:cNvPr id="680010" name="Line 74"/>
            <p:cNvSpPr>
              <a:spLocks noChangeShapeType="1"/>
            </p:cNvSpPr>
            <p:nvPr/>
          </p:nvSpPr>
          <p:spPr bwMode="auto">
            <a:xfrm>
              <a:off x="3800" y="2000"/>
              <a:ext cx="1" cy="1"/>
            </a:xfrm>
            <a:prstGeom prst="line">
              <a:avLst/>
            </a:prstGeom>
            <a:noFill/>
            <a:ln w="12700">
              <a:solidFill>
                <a:srgbClr val="FF0000"/>
              </a:solidFill>
              <a:round/>
              <a:headEnd/>
              <a:tailEnd/>
            </a:ln>
          </p:spPr>
          <p:txBody>
            <a:bodyPr/>
            <a:lstStyle/>
            <a:p>
              <a:endParaRPr lang="en-US"/>
            </a:p>
          </p:txBody>
        </p:sp>
        <p:sp>
          <p:nvSpPr>
            <p:cNvPr id="680011" name="Line 75"/>
            <p:cNvSpPr>
              <a:spLocks noChangeShapeType="1"/>
            </p:cNvSpPr>
            <p:nvPr/>
          </p:nvSpPr>
          <p:spPr bwMode="auto">
            <a:xfrm>
              <a:off x="3800" y="2000"/>
              <a:ext cx="1" cy="1"/>
            </a:xfrm>
            <a:prstGeom prst="line">
              <a:avLst/>
            </a:prstGeom>
            <a:noFill/>
            <a:ln w="12700">
              <a:solidFill>
                <a:srgbClr val="FF0000"/>
              </a:solidFill>
              <a:round/>
              <a:headEnd/>
              <a:tailEnd/>
            </a:ln>
          </p:spPr>
          <p:txBody>
            <a:bodyPr/>
            <a:lstStyle/>
            <a:p>
              <a:endParaRPr lang="en-US"/>
            </a:p>
          </p:txBody>
        </p:sp>
        <p:sp>
          <p:nvSpPr>
            <p:cNvPr id="680012" name="Line 76"/>
            <p:cNvSpPr>
              <a:spLocks noChangeShapeType="1"/>
            </p:cNvSpPr>
            <p:nvPr/>
          </p:nvSpPr>
          <p:spPr bwMode="auto">
            <a:xfrm>
              <a:off x="3800" y="2000"/>
              <a:ext cx="24" cy="8"/>
            </a:xfrm>
            <a:prstGeom prst="line">
              <a:avLst/>
            </a:prstGeom>
            <a:noFill/>
            <a:ln w="12700">
              <a:solidFill>
                <a:srgbClr val="FF0000"/>
              </a:solidFill>
              <a:round/>
              <a:headEnd/>
              <a:tailEnd/>
            </a:ln>
          </p:spPr>
          <p:txBody>
            <a:bodyPr/>
            <a:lstStyle/>
            <a:p>
              <a:endParaRPr lang="en-US"/>
            </a:p>
          </p:txBody>
        </p:sp>
        <p:sp>
          <p:nvSpPr>
            <p:cNvPr id="680013" name="Line 77"/>
            <p:cNvSpPr>
              <a:spLocks noChangeShapeType="1"/>
            </p:cNvSpPr>
            <p:nvPr/>
          </p:nvSpPr>
          <p:spPr bwMode="auto">
            <a:xfrm>
              <a:off x="3824" y="2008"/>
              <a:ext cx="1" cy="1"/>
            </a:xfrm>
            <a:prstGeom prst="line">
              <a:avLst/>
            </a:prstGeom>
            <a:noFill/>
            <a:ln w="12700">
              <a:solidFill>
                <a:srgbClr val="FF0000"/>
              </a:solidFill>
              <a:round/>
              <a:headEnd/>
              <a:tailEnd/>
            </a:ln>
          </p:spPr>
          <p:txBody>
            <a:bodyPr/>
            <a:lstStyle/>
            <a:p>
              <a:endParaRPr lang="en-US"/>
            </a:p>
          </p:txBody>
        </p:sp>
        <p:sp>
          <p:nvSpPr>
            <p:cNvPr id="680014" name="Line 78"/>
            <p:cNvSpPr>
              <a:spLocks noChangeShapeType="1"/>
            </p:cNvSpPr>
            <p:nvPr/>
          </p:nvSpPr>
          <p:spPr bwMode="auto">
            <a:xfrm>
              <a:off x="3824" y="2008"/>
              <a:ext cx="8" cy="24"/>
            </a:xfrm>
            <a:prstGeom prst="line">
              <a:avLst/>
            </a:prstGeom>
            <a:noFill/>
            <a:ln w="12700">
              <a:solidFill>
                <a:srgbClr val="FF0000"/>
              </a:solidFill>
              <a:round/>
              <a:headEnd/>
              <a:tailEnd/>
            </a:ln>
          </p:spPr>
          <p:txBody>
            <a:bodyPr/>
            <a:lstStyle/>
            <a:p>
              <a:endParaRPr lang="en-US"/>
            </a:p>
          </p:txBody>
        </p:sp>
        <p:sp>
          <p:nvSpPr>
            <p:cNvPr id="680015" name="Line 79"/>
            <p:cNvSpPr>
              <a:spLocks noChangeShapeType="1"/>
            </p:cNvSpPr>
            <p:nvPr/>
          </p:nvSpPr>
          <p:spPr bwMode="auto">
            <a:xfrm>
              <a:off x="3832" y="2032"/>
              <a:ext cx="1" cy="1"/>
            </a:xfrm>
            <a:prstGeom prst="line">
              <a:avLst/>
            </a:prstGeom>
            <a:noFill/>
            <a:ln w="12700">
              <a:solidFill>
                <a:srgbClr val="FF0000"/>
              </a:solidFill>
              <a:round/>
              <a:headEnd/>
              <a:tailEnd/>
            </a:ln>
          </p:spPr>
          <p:txBody>
            <a:bodyPr/>
            <a:lstStyle/>
            <a:p>
              <a:endParaRPr lang="en-US"/>
            </a:p>
          </p:txBody>
        </p:sp>
        <p:sp>
          <p:nvSpPr>
            <p:cNvPr id="680016" name="Freeform 80"/>
            <p:cNvSpPr>
              <a:spLocks/>
            </p:cNvSpPr>
            <p:nvPr/>
          </p:nvSpPr>
          <p:spPr bwMode="auto">
            <a:xfrm>
              <a:off x="1888" y="2192"/>
              <a:ext cx="48" cy="48"/>
            </a:xfrm>
            <a:custGeom>
              <a:avLst/>
              <a:gdLst/>
              <a:ahLst/>
              <a:cxnLst>
                <a:cxn ang="0">
                  <a:pos x="48" y="24"/>
                </a:cxn>
                <a:cxn ang="0">
                  <a:pos x="40" y="40"/>
                </a:cxn>
                <a:cxn ang="0">
                  <a:pos x="24" y="48"/>
                </a:cxn>
                <a:cxn ang="0">
                  <a:pos x="24" y="48"/>
                </a:cxn>
                <a:cxn ang="0">
                  <a:pos x="8" y="40"/>
                </a:cxn>
                <a:cxn ang="0">
                  <a:pos x="0" y="24"/>
                </a:cxn>
                <a:cxn ang="0">
                  <a:pos x="0" y="24"/>
                </a:cxn>
                <a:cxn ang="0">
                  <a:pos x="8" y="8"/>
                </a:cxn>
                <a:cxn ang="0">
                  <a:pos x="24" y="0"/>
                </a:cxn>
                <a:cxn ang="0">
                  <a:pos x="24" y="0"/>
                </a:cxn>
                <a:cxn ang="0">
                  <a:pos x="40" y="8"/>
                </a:cxn>
                <a:cxn ang="0">
                  <a:pos x="48" y="24"/>
                </a:cxn>
              </a:cxnLst>
              <a:rect l="0" t="0" r="r" b="b"/>
              <a:pathLst>
                <a:path w="48" h="48">
                  <a:moveTo>
                    <a:pt x="48" y="24"/>
                  </a:moveTo>
                  <a:lnTo>
                    <a:pt x="40" y="40"/>
                  </a:lnTo>
                  <a:lnTo>
                    <a:pt x="24" y="48"/>
                  </a:lnTo>
                  <a:lnTo>
                    <a:pt x="24" y="48"/>
                  </a:lnTo>
                  <a:lnTo>
                    <a:pt x="8" y="40"/>
                  </a:lnTo>
                  <a:lnTo>
                    <a:pt x="0" y="24"/>
                  </a:lnTo>
                  <a:lnTo>
                    <a:pt x="0" y="24"/>
                  </a:lnTo>
                  <a:lnTo>
                    <a:pt x="8" y="8"/>
                  </a:lnTo>
                  <a:lnTo>
                    <a:pt x="24" y="0"/>
                  </a:lnTo>
                  <a:lnTo>
                    <a:pt x="24" y="0"/>
                  </a:lnTo>
                  <a:lnTo>
                    <a:pt x="40" y="8"/>
                  </a:lnTo>
                  <a:lnTo>
                    <a:pt x="48" y="24"/>
                  </a:lnTo>
                  <a:close/>
                </a:path>
              </a:pathLst>
            </a:custGeom>
            <a:solidFill>
              <a:srgbClr val="FF0000"/>
            </a:solidFill>
            <a:ln w="9525">
              <a:noFill/>
              <a:round/>
              <a:headEnd/>
              <a:tailEnd/>
            </a:ln>
          </p:spPr>
          <p:txBody>
            <a:bodyPr/>
            <a:lstStyle/>
            <a:p>
              <a:endParaRPr lang="en-US"/>
            </a:p>
          </p:txBody>
        </p:sp>
        <p:sp>
          <p:nvSpPr>
            <p:cNvPr id="680017" name="Line 81"/>
            <p:cNvSpPr>
              <a:spLocks noChangeShapeType="1"/>
            </p:cNvSpPr>
            <p:nvPr/>
          </p:nvSpPr>
          <p:spPr bwMode="auto">
            <a:xfrm flipH="1">
              <a:off x="1928" y="2216"/>
              <a:ext cx="8" cy="16"/>
            </a:xfrm>
            <a:prstGeom prst="line">
              <a:avLst/>
            </a:prstGeom>
            <a:noFill/>
            <a:ln w="12700">
              <a:solidFill>
                <a:srgbClr val="FF0000"/>
              </a:solidFill>
              <a:round/>
              <a:headEnd/>
              <a:tailEnd/>
            </a:ln>
          </p:spPr>
          <p:txBody>
            <a:bodyPr/>
            <a:lstStyle/>
            <a:p>
              <a:endParaRPr lang="en-US"/>
            </a:p>
          </p:txBody>
        </p:sp>
        <p:sp>
          <p:nvSpPr>
            <p:cNvPr id="680018" name="Line 82"/>
            <p:cNvSpPr>
              <a:spLocks noChangeShapeType="1"/>
            </p:cNvSpPr>
            <p:nvPr/>
          </p:nvSpPr>
          <p:spPr bwMode="auto">
            <a:xfrm>
              <a:off x="1928" y="2232"/>
              <a:ext cx="1" cy="1"/>
            </a:xfrm>
            <a:prstGeom prst="line">
              <a:avLst/>
            </a:prstGeom>
            <a:noFill/>
            <a:ln w="12700">
              <a:solidFill>
                <a:srgbClr val="FF0000"/>
              </a:solidFill>
              <a:round/>
              <a:headEnd/>
              <a:tailEnd/>
            </a:ln>
          </p:spPr>
          <p:txBody>
            <a:bodyPr/>
            <a:lstStyle/>
            <a:p>
              <a:endParaRPr lang="en-US"/>
            </a:p>
          </p:txBody>
        </p:sp>
        <p:sp>
          <p:nvSpPr>
            <p:cNvPr id="680019" name="Line 83"/>
            <p:cNvSpPr>
              <a:spLocks noChangeShapeType="1"/>
            </p:cNvSpPr>
            <p:nvPr/>
          </p:nvSpPr>
          <p:spPr bwMode="auto">
            <a:xfrm flipH="1">
              <a:off x="1912" y="2232"/>
              <a:ext cx="16" cy="8"/>
            </a:xfrm>
            <a:prstGeom prst="line">
              <a:avLst/>
            </a:prstGeom>
            <a:noFill/>
            <a:ln w="12700">
              <a:solidFill>
                <a:srgbClr val="FF0000"/>
              </a:solidFill>
              <a:round/>
              <a:headEnd/>
              <a:tailEnd/>
            </a:ln>
          </p:spPr>
          <p:txBody>
            <a:bodyPr/>
            <a:lstStyle/>
            <a:p>
              <a:endParaRPr lang="en-US"/>
            </a:p>
          </p:txBody>
        </p:sp>
        <p:sp>
          <p:nvSpPr>
            <p:cNvPr id="680020" name="Line 84"/>
            <p:cNvSpPr>
              <a:spLocks noChangeShapeType="1"/>
            </p:cNvSpPr>
            <p:nvPr/>
          </p:nvSpPr>
          <p:spPr bwMode="auto">
            <a:xfrm>
              <a:off x="1912" y="2240"/>
              <a:ext cx="1" cy="1"/>
            </a:xfrm>
            <a:prstGeom prst="line">
              <a:avLst/>
            </a:prstGeom>
            <a:noFill/>
            <a:ln w="12700">
              <a:solidFill>
                <a:srgbClr val="FF0000"/>
              </a:solidFill>
              <a:round/>
              <a:headEnd/>
              <a:tailEnd/>
            </a:ln>
          </p:spPr>
          <p:txBody>
            <a:bodyPr/>
            <a:lstStyle/>
            <a:p>
              <a:endParaRPr lang="en-US"/>
            </a:p>
          </p:txBody>
        </p:sp>
        <p:sp>
          <p:nvSpPr>
            <p:cNvPr id="680021" name="Line 85"/>
            <p:cNvSpPr>
              <a:spLocks noChangeShapeType="1"/>
            </p:cNvSpPr>
            <p:nvPr/>
          </p:nvSpPr>
          <p:spPr bwMode="auto">
            <a:xfrm>
              <a:off x="1912" y="2240"/>
              <a:ext cx="1" cy="1"/>
            </a:xfrm>
            <a:prstGeom prst="line">
              <a:avLst/>
            </a:prstGeom>
            <a:noFill/>
            <a:ln w="12700">
              <a:solidFill>
                <a:srgbClr val="FF0000"/>
              </a:solidFill>
              <a:round/>
              <a:headEnd/>
              <a:tailEnd/>
            </a:ln>
          </p:spPr>
          <p:txBody>
            <a:bodyPr/>
            <a:lstStyle/>
            <a:p>
              <a:endParaRPr lang="en-US"/>
            </a:p>
          </p:txBody>
        </p:sp>
        <p:sp>
          <p:nvSpPr>
            <p:cNvPr id="680022" name="Line 86"/>
            <p:cNvSpPr>
              <a:spLocks noChangeShapeType="1"/>
            </p:cNvSpPr>
            <p:nvPr/>
          </p:nvSpPr>
          <p:spPr bwMode="auto">
            <a:xfrm>
              <a:off x="1912" y="2240"/>
              <a:ext cx="1" cy="1"/>
            </a:xfrm>
            <a:prstGeom prst="line">
              <a:avLst/>
            </a:prstGeom>
            <a:noFill/>
            <a:ln w="12700">
              <a:solidFill>
                <a:srgbClr val="FF0000"/>
              </a:solidFill>
              <a:round/>
              <a:headEnd/>
              <a:tailEnd/>
            </a:ln>
          </p:spPr>
          <p:txBody>
            <a:bodyPr/>
            <a:lstStyle/>
            <a:p>
              <a:endParaRPr lang="en-US"/>
            </a:p>
          </p:txBody>
        </p:sp>
        <p:sp>
          <p:nvSpPr>
            <p:cNvPr id="680023" name="Line 87"/>
            <p:cNvSpPr>
              <a:spLocks noChangeShapeType="1"/>
            </p:cNvSpPr>
            <p:nvPr/>
          </p:nvSpPr>
          <p:spPr bwMode="auto">
            <a:xfrm flipH="1" flipV="1">
              <a:off x="1896" y="2232"/>
              <a:ext cx="16" cy="8"/>
            </a:xfrm>
            <a:prstGeom prst="line">
              <a:avLst/>
            </a:prstGeom>
            <a:noFill/>
            <a:ln w="12700">
              <a:solidFill>
                <a:srgbClr val="FF0000"/>
              </a:solidFill>
              <a:round/>
              <a:headEnd/>
              <a:tailEnd/>
            </a:ln>
          </p:spPr>
          <p:txBody>
            <a:bodyPr/>
            <a:lstStyle/>
            <a:p>
              <a:endParaRPr lang="en-US"/>
            </a:p>
          </p:txBody>
        </p:sp>
        <p:sp>
          <p:nvSpPr>
            <p:cNvPr id="680024" name="Line 88"/>
            <p:cNvSpPr>
              <a:spLocks noChangeShapeType="1"/>
            </p:cNvSpPr>
            <p:nvPr/>
          </p:nvSpPr>
          <p:spPr bwMode="auto">
            <a:xfrm>
              <a:off x="1896" y="2232"/>
              <a:ext cx="1" cy="1"/>
            </a:xfrm>
            <a:prstGeom prst="line">
              <a:avLst/>
            </a:prstGeom>
            <a:noFill/>
            <a:ln w="12700">
              <a:solidFill>
                <a:srgbClr val="FF0000"/>
              </a:solidFill>
              <a:round/>
              <a:headEnd/>
              <a:tailEnd/>
            </a:ln>
          </p:spPr>
          <p:txBody>
            <a:bodyPr/>
            <a:lstStyle/>
            <a:p>
              <a:endParaRPr lang="en-US"/>
            </a:p>
          </p:txBody>
        </p:sp>
        <p:sp>
          <p:nvSpPr>
            <p:cNvPr id="680025" name="Line 89"/>
            <p:cNvSpPr>
              <a:spLocks noChangeShapeType="1"/>
            </p:cNvSpPr>
            <p:nvPr/>
          </p:nvSpPr>
          <p:spPr bwMode="auto">
            <a:xfrm flipH="1" flipV="1">
              <a:off x="1888" y="2216"/>
              <a:ext cx="8" cy="16"/>
            </a:xfrm>
            <a:prstGeom prst="line">
              <a:avLst/>
            </a:prstGeom>
            <a:noFill/>
            <a:ln w="12700">
              <a:solidFill>
                <a:srgbClr val="FF0000"/>
              </a:solidFill>
              <a:round/>
              <a:headEnd/>
              <a:tailEnd/>
            </a:ln>
          </p:spPr>
          <p:txBody>
            <a:bodyPr/>
            <a:lstStyle/>
            <a:p>
              <a:endParaRPr lang="en-US"/>
            </a:p>
          </p:txBody>
        </p:sp>
        <p:sp>
          <p:nvSpPr>
            <p:cNvPr id="680026" name="Line 90"/>
            <p:cNvSpPr>
              <a:spLocks noChangeShapeType="1"/>
            </p:cNvSpPr>
            <p:nvPr/>
          </p:nvSpPr>
          <p:spPr bwMode="auto">
            <a:xfrm>
              <a:off x="1888" y="2216"/>
              <a:ext cx="1" cy="1"/>
            </a:xfrm>
            <a:prstGeom prst="line">
              <a:avLst/>
            </a:prstGeom>
            <a:noFill/>
            <a:ln w="12700">
              <a:solidFill>
                <a:srgbClr val="FF0000"/>
              </a:solidFill>
              <a:round/>
              <a:headEnd/>
              <a:tailEnd/>
            </a:ln>
          </p:spPr>
          <p:txBody>
            <a:bodyPr/>
            <a:lstStyle/>
            <a:p>
              <a:endParaRPr lang="en-US"/>
            </a:p>
          </p:txBody>
        </p:sp>
        <p:sp>
          <p:nvSpPr>
            <p:cNvPr id="680027" name="Line 91"/>
            <p:cNvSpPr>
              <a:spLocks noChangeShapeType="1"/>
            </p:cNvSpPr>
            <p:nvPr/>
          </p:nvSpPr>
          <p:spPr bwMode="auto">
            <a:xfrm>
              <a:off x="1888" y="2216"/>
              <a:ext cx="1" cy="1"/>
            </a:xfrm>
            <a:prstGeom prst="line">
              <a:avLst/>
            </a:prstGeom>
            <a:noFill/>
            <a:ln w="12700">
              <a:solidFill>
                <a:srgbClr val="FF0000"/>
              </a:solidFill>
              <a:round/>
              <a:headEnd/>
              <a:tailEnd/>
            </a:ln>
          </p:spPr>
          <p:txBody>
            <a:bodyPr/>
            <a:lstStyle/>
            <a:p>
              <a:endParaRPr lang="en-US"/>
            </a:p>
          </p:txBody>
        </p:sp>
        <p:sp>
          <p:nvSpPr>
            <p:cNvPr id="680028" name="Line 92"/>
            <p:cNvSpPr>
              <a:spLocks noChangeShapeType="1"/>
            </p:cNvSpPr>
            <p:nvPr/>
          </p:nvSpPr>
          <p:spPr bwMode="auto">
            <a:xfrm>
              <a:off x="1888" y="2216"/>
              <a:ext cx="1" cy="1"/>
            </a:xfrm>
            <a:prstGeom prst="line">
              <a:avLst/>
            </a:prstGeom>
            <a:noFill/>
            <a:ln w="12700">
              <a:solidFill>
                <a:srgbClr val="FF0000"/>
              </a:solidFill>
              <a:round/>
              <a:headEnd/>
              <a:tailEnd/>
            </a:ln>
          </p:spPr>
          <p:txBody>
            <a:bodyPr/>
            <a:lstStyle/>
            <a:p>
              <a:endParaRPr lang="en-US"/>
            </a:p>
          </p:txBody>
        </p:sp>
        <p:sp>
          <p:nvSpPr>
            <p:cNvPr id="680029" name="Line 93"/>
            <p:cNvSpPr>
              <a:spLocks noChangeShapeType="1"/>
            </p:cNvSpPr>
            <p:nvPr/>
          </p:nvSpPr>
          <p:spPr bwMode="auto">
            <a:xfrm flipV="1">
              <a:off x="1888" y="2200"/>
              <a:ext cx="8" cy="16"/>
            </a:xfrm>
            <a:prstGeom prst="line">
              <a:avLst/>
            </a:prstGeom>
            <a:noFill/>
            <a:ln w="12700">
              <a:solidFill>
                <a:srgbClr val="FF0000"/>
              </a:solidFill>
              <a:round/>
              <a:headEnd/>
              <a:tailEnd/>
            </a:ln>
          </p:spPr>
          <p:txBody>
            <a:bodyPr/>
            <a:lstStyle/>
            <a:p>
              <a:endParaRPr lang="en-US"/>
            </a:p>
          </p:txBody>
        </p:sp>
        <p:sp>
          <p:nvSpPr>
            <p:cNvPr id="680030" name="Line 94"/>
            <p:cNvSpPr>
              <a:spLocks noChangeShapeType="1"/>
            </p:cNvSpPr>
            <p:nvPr/>
          </p:nvSpPr>
          <p:spPr bwMode="auto">
            <a:xfrm>
              <a:off x="1896" y="2200"/>
              <a:ext cx="1" cy="1"/>
            </a:xfrm>
            <a:prstGeom prst="line">
              <a:avLst/>
            </a:prstGeom>
            <a:noFill/>
            <a:ln w="12700">
              <a:solidFill>
                <a:srgbClr val="FF0000"/>
              </a:solidFill>
              <a:round/>
              <a:headEnd/>
              <a:tailEnd/>
            </a:ln>
          </p:spPr>
          <p:txBody>
            <a:bodyPr/>
            <a:lstStyle/>
            <a:p>
              <a:endParaRPr lang="en-US"/>
            </a:p>
          </p:txBody>
        </p:sp>
        <p:sp>
          <p:nvSpPr>
            <p:cNvPr id="680031" name="Line 95"/>
            <p:cNvSpPr>
              <a:spLocks noChangeShapeType="1"/>
            </p:cNvSpPr>
            <p:nvPr/>
          </p:nvSpPr>
          <p:spPr bwMode="auto">
            <a:xfrm flipV="1">
              <a:off x="1896" y="2192"/>
              <a:ext cx="16" cy="8"/>
            </a:xfrm>
            <a:prstGeom prst="line">
              <a:avLst/>
            </a:prstGeom>
            <a:noFill/>
            <a:ln w="12700">
              <a:solidFill>
                <a:srgbClr val="FF0000"/>
              </a:solidFill>
              <a:round/>
              <a:headEnd/>
              <a:tailEnd/>
            </a:ln>
          </p:spPr>
          <p:txBody>
            <a:bodyPr/>
            <a:lstStyle/>
            <a:p>
              <a:endParaRPr lang="en-US"/>
            </a:p>
          </p:txBody>
        </p:sp>
        <p:sp>
          <p:nvSpPr>
            <p:cNvPr id="680032" name="Line 96"/>
            <p:cNvSpPr>
              <a:spLocks noChangeShapeType="1"/>
            </p:cNvSpPr>
            <p:nvPr/>
          </p:nvSpPr>
          <p:spPr bwMode="auto">
            <a:xfrm>
              <a:off x="1912" y="2192"/>
              <a:ext cx="1" cy="1"/>
            </a:xfrm>
            <a:prstGeom prst="line">
              <a:avLst/>
            </a:prstGeom>
            <a:noFill/>
            <a:ln w="12700">
              <a:solidFill>
                <a:srgbClr val="FF0000"/>
              </a:solidFill>
              <a:round/>
              <a:headEnd/>
              <a:tailEnd/>
            </a:ln>
          </p:spPr>
          <p:txBody>
            <a:bodyPr/>
            <a:lstStyle/>
            <a:p>
              <a:endParaRPr lang="en-US"/>
            </a:p>
          </p:txBody>
        </p:sp>
        <p:sp>
          <p:nvSpPr>
            <p:cNvPr id="680033" name="Line 97"/>
            <p:cNvSpPr>
              <a:spLocks noChangeShapeType="1"/>
            </p:cNvSpPr>
            <p:nvPr/>
          </p:nvSpPr>
          <p:spPr bwMode="auto">
            <a:xfrm>
              <a:off x="1912" y="2192"/>
              <a:ext cx="1" cy="1"/>
            </a:xfrm>
            <a:prstGeom prst="line">
              <a:avLst/>
            </a:prstGeom>
            <a:noFill/>
            <a:ln w="12700">
              <a:solidFill>
                <a:srgbClr val="FF0000"/>
              </a:solidFill>
              <a:round/>
              <a:headEnd/>
              <a:tailEnd/>
            </a:ln>
          </p:spPr>
          <p:txBody>
            <a:bodyPr/>
            <a:lstStyle/>
            <a:p>
              <a:endParaRPr lang="en-US"/>
            </a:p>
          </p:txBody>
        </p:sp>
        <p:sp>
          <p:nvSpPr>
            <p:cNvPr id="680034" name="Line 98"/>
            <p:cNvSpPr>
              <a:spLocks noChangeShapeType="1"/>
            </p:cNvSpPr>
            <p:nvPr/>
          </p:nvSpPr>
          <p:spPr bwMode="auto">
            <a:xfrm>
              <a:off x="1912" y="2192"/>
              <a:ext cx="1" cy="1"/>
            </a:xfrm>
            <a:prstGeom prst="line">
              <a:avLst/>
            </a:prstGeom>
            <a:noFill/>
            <a:ln w="12700">
              <a:solidFill>
                <a:srgbClr val="FF0000"/>
              </a:solidFill>
              <a:round/>
              <a:headEnd/>
              <a:tailEnd/>
            </a:ln>
          </p:spPr>
          <p:txBody>
            <a:bodyPr/>
            <a:lstStyle/>
            <a:p>
              <a:endParaRPr lang="en-US"/>
            </a:p>
          </p:txBody>
        </p:sp>
        <p:sp>
          <p:nvSpPr>
            <p:cNvPr id="680035" name="Line 99"/>
            <p:cNvSpPr>
              <a:spLocks noChangeShapeType="1"/>
            </p:cNvSpPr>
            <p:nvPr/>
          </p:nvSpPr>
          <p:spPr bwMode="auto">
            <a:xfrm>
              <a:off x="1912" y="2192"/>
              <a:ext cx="16" cy="8"/>
            </a:xfrm>
            <a:prstGeom prst="line">
              <a:avLst/>
            </a:prstGeom>
            <a:noFill/>
            <a:ln w="12700">
              <a:solidFill>
                <a:srgbClr val="FF0000"/>
              </a:solidFill>
              <a:round/>
              <a:headEnd/>
              <a:tailEnd/>
            </a:ln>
          </p:spPr>
          <p:txBody>
            <a:bodyPr/>
            <a:lstStyle/>
            <a:p>
              <a:endParaRPr lang="en-US"/>
            </a:p>
          </p:txBody>
        </p:sp>
        <p:sp>
          <p:nvSpPr>
            <p:cNvPr id="680036" name="Line 100"/>
            <p:cNvSpPr>
              <a:spLocks noChangeShapeType="1"/>
            </p:cNvSpPr>
            <p:nvPr/>
          </p:nvSpPr>
          <p:spPr bwMode="auto">
            <a:xfrm>
              <a:off x="1928" y="2200"/>
              <a:ext cx="1" cy="1"/>
            </a:xfrm>
            <a:prstGeom prst="line">
              <a:avLst/>
            </a:prstGeom>
            <a:noFill/>
            <a:ln w="12700">
              <a:solidFill>
                <a:srgbClr val="FF0000"/>
              </a:solidFill>
              <a:round/>
              <a:headEnd/>
              <a:tailEnd/>
            </a:ln>
          </p:spPr>
          <p:txBody>
            <a:bodyPr/>
            <a:lstStyle/>
            <a:p>
              <a:endParaRPr lang="en-US"/>
            </a:p>
          </p:txBody>
        </p:sp>
        <p:sp>
          <p:nvSpPr>
            <p:cNvPr id="680037" name="Line 101"/>
            <p:cNvSpPr>
              <a:spLocks noChangeShapeType="1"/>
            </p:cNvSpPr>
            <p:nvPr/>
          </p:nvSpPr>
          <p:spPr bwMode="auto">
            <a:xfrm>
              <a:off x="1928" y="2200"/>
              <a:ext cx="8" cy="16"/>
            </a:xfrm>
            <a:prstGeom prst="line">
              <a:avLst/>
            </a:prstGeom>
            <a:noFill/>
            <a:ln w="12700">
              <a:solidFill>
                <a:srgbClr val="FF0000"/>
              </a:solidFill>
              <a:round/>
              <a:headEnd/>
              <a:tailEnd/>
            </a:ln>
          </p:spPr>
          <p:txBody>
            <a:bodyPr/>
            <a:lstStyle/>
            <a:p>
              <a:endParaRPr lang="en-US"/>
            </a:p>
          </p:txBody>
        </p:sp>
        <p:sp>
          <p:nvSpPr>
            <p:cNvPr id="680038" name="Line 102"/>
            <p:cNvSpPr>
              <a:spLocks noChangeShapeType="1"/>
            </p:cNvSpPr>
            <p:nvPr/>
          </p:nvSpPr>
          <p:spPr bwMode="auto">
            <a:xfrm>
              <a:off x="1936" y="2216"/>
              <a:ext cx="1" cy="1"/>
            </a:xfrm>
            <a:prstGeom prst="line">
              <a:avLst/>
            </a:prstGeom>
            <a:noFill/>
            <a:ln w="12700">
              <a:solidFill>
                <a:srgbClr val="FF0000"/>
              </a:solidFill>
              <a:round/>
              <a:headEnd/>
              <a:tailEnd/>
            </a:ln>
          </p:spPr>
          <p:txBody>
            <a:bodyPr/>
            <a:lstStyle/>
            <a:p>
              <a:endParaRPr lang="en-US"/>
            </a:p>
          </p:txBody>
        </p:sp>
        <p:sp>
          <p:nvSpPr>
            <p:cNvPr id="680039" name="Rectangle 103"/>
            <p:cNvSpPr>
              <a:spLocks noChangeArrowheads="1"/>
            </p:cNvSpPr>
            <p:nvPr/>
          </p:nvSpPr>
          <p:spPr bwMode="auto">
            <a:xfrm>
              <a:off x="3536" y="1776"/>
              <a:ext cx="160" cy="192"/>
            </a:xfrm>
            <a:prstGeom prst="rect">
              <a:avLst/>
            </a:prstGeom>
            <a:noFill/>
            <a:ln w="9525">
              <a:noFill/>
              <a:miter lim="800000"/>
              <a:headEnd/>
              <a:tailEnd/>
            </a:ln>
          </p:spPr>
          <p:txBody>
            <a:bodyPr wrap="none" lIns="0" tIns="0" rIns="0" bIns="0">
              <a:spAutoFit/>
            </a:bodyPr>
            <a:lstStyle/>
            <a:p>
              <a:r>
                <a:rPr lang="en-US" sz="2000">
                  <a:solidFill>
                    <a:srgbClr val="FF0000"/>
                  </a:solidFill>
                </a:rPr>
                <a:t>P(</a:t>
              </a:r>
              <a:endParaRPr lang="en-US"/>
            </a:p>
          </p:txBody>
        </p:sp>
        <p:sp>
          <p:nvSpPr>
            <p:cNvPr id="680040" name="Rectangle 104"/>
            <p:cNvSpPr>
              <a:spLocks noChangeArrowheads="1"/>
            </p:cNvSpPr>
            <p:nvPr/>
          </p:nvSpPr>
          <p:spPr bwMode="auto">
            <a:xfrm>
              <a:off x="3696" y="1776"/>
              <a:ext cx="400" cy="192"/>
            </a:xfrm>
            <a:prstGeom prst="rect">
              <a:avLst/>
            </a:prstGeom>
            <a:noFill/>
            <a:ln w="9525">
              <a:noFill/>
              <a:miter lim="800000"/>
              <a:headEnd/>
              <a:tailEnd/>
            </a:ln>
          </p:spPr>
          <p:txBody>
            <a:bodyPr wrap="none" lIns="0" tIns="0" rIns="0" bIns="0">
              <a:spAutoFit/>
            </a:bodyPr>
            <a:lstStyle/>
            <a:p>
              <a:r>
                <a:rPr lang="en-US" sz="2000">
                  <a:solidFill>
                    <a:srgbClr val="FF0000"/>
                  </a:solidFill>
                </a:rPr>
                <a:t>X,Y,Z</a:t>
              </a:r>
              <a:endParaRPr lang="en-US"/>
            </a:p>
          </p:txBody>
        </p:sp>
        <p:sp>
          <p:nvSpPr>
            <p:cNvPr id="680041" name="Rectangle 105"/>
            <p:cNvSpPr>
              <a:spLocks noChangeArrowheads="1"/>
            </p:cNvSpPr>
            <p:nvPr/>
          </p:nvSpPr>
          <p:spPr bwMode="auto">
            <a:xfrm>
              <a:off x="4104" y="1776"/>
              <a:ext cx="53" cy="192"/>
            </a:xfrm>
            <a:prstGeom prst="rect">
              <a:avLst/>
            </a:prstGeom>
            <a:noFill/>
            <a:ln w="9525">
              <a:noFill/>
              <a:miter lim="800000"/>
              <a:headEnd/>
              <a:tailEnd/>
            </a:ln>
          </p:spPr>
          <p:txBody>
            <a:bodyPr wrap="none" lIns="0" tIns="0" rIns="0" bIns="0">
              <a:spAutoFit/>
            </a:bodyPr>
            <a:lstStyle/>
            <a:p>
              <a:r>
                <a:rPr lang="en-US" sz="2000">
                  <a:solidFill>
                    <a:srgbClr val="FF0000"/>
                  </a:solidFill>
                </a:rPr>
                <a:t>)</a:t>
              </a:r>
              <a:endParaRPr lang="en-US"/>
            </a:p>
          </p:txBody>
        </p:sp>
        <p:sp>
          <p:nvSpPr>
            <p:cNvPr id="680042" name="Rectangle 106"/>
            <p:cNvSpPr>
              <a:spLocks noChangeArrowheads="1"/>
            </p:cNvSpPr>
            <p:nvPr/>
          </p:nvSpPr>
          <p:spPr bwMode="auto">
            <a:xfrm>
              <a:off x="1256" y="1680"/>
              <a:ext cx="470" cy="192"/>
            </a:xfrm>
            <a:prstGeom prst="rect">
              <a:avLst/>
            </a:prstGeom>
            <a:noFill/>
            <a:ln w="9525">
              <a:noFill/>
              <a:miter lim="800000"/>
              <a:headEnd/>
              <a:tailEnd/>
            </a:ln>
          </p:spPr>
          <p:txBody>
            <a:bodyPr wrap="none" lIns="0" tIns="0" rIns="0" bIns="0">
              <a:spAutoFit/>
            </a:bodyPr>
            <a:lstStyle/>
            <a:p>
              <a:r>
                <a:rPr lang="en-US" sz="2000">
                  <a:solidFill>
                    <a:srgbClr val="FFFF00"/>
                  </a:solidFill>
                </a:rPr>
                <a:t>p(x, y)</a:t>
              </a:r>
              <a:endParaRPr lang="en-US"/>
            </a:p>
          </p:txBody>
        </p:sp>
        <p:sp>
          <p:nvSpPr>
            <p:cNvPr id="680043" name="Rectangle 107"/>
            <p:cNvSpPr>
              <a:spLocks noChangeArrowheads="1"/>
            </p:cNvSpPr>
            <p:nvPr/>
          </p:nvSpPr>
          <p:spPr bwMode="auto">
            <a:xfrm>
              <a:off x="1496" y="2896"/>
              <a:ext cx="332" cy="192"/>
            </a:xfrm>
            <a:prstGeom prst="rect">
              <a:avLst/>
            </a:prstGeom>
            <a:noFill/>
            <a:ln w="9525">
              <a:noFill/>
              <a:miter lim="800000"/>
              <a:headEnd/>
              <a:tailEnd/>
            </a:ln>
          </p:spPr>
          <p:txBody>
            <a:bodyPr wrap="none" lIns="0" tIns="0" rIns="0" bIns="0">
              <a:spAutoFit/>
            </a:bodyPr>
            <a:lstStyle/>
            <a:p>
              <a:r>
                <a:rPr lang="en-US" sz="2000">
                  <a:solidFill>
                    <a:srgbClr val="FF0000"/>
                  </a:solidFill>
                </a:rPr>
                <a:t>Z = f</a:t>
              </a:r>
              <a:endParaRPr lang="en-US"/>
            </a:p>
          </p:txBody>
        </p:sp>
        <p:sp>
          <p:nvSpPr>
            <p:cNvPr id="680044" name="Rectangle 108"/>
            <p:cNvSpPr>
              <a:spLocks noChangeArrowheads="1"/>
            </p:cNvSpPr>
            <p:nvPr/>
          </p:nvSpPr>
          <p:spPr bwMode="auto">
            <a:xfrm>
              <a:off x="720" y="2304"/>
              <a:ext cx="89" cy="192"/>
            </a:xfrm>
            <a:prstGeom prst="rect">
              <a:avLst/>
            </a:prstGeom>
            <a:noFill/>
            <a:ln w="9525">
              <a:noFill/>
              <a:miter lim="800000"/>
              <a:headEnd/>
              <a:tailEnd/>
            </a:ln>
          </p:spPr>
          <p:txBody>
            <a:bodyPr wrap="none" lIns="0" tIns="0" rIns="0" bIns="0">
              <a:spAutoFit/>
            </a:bodyPr>
            <a:lstStyle/>
            <a:p>
              <a:r>
                <a:rPr lang="en-US" sz="2000">
                  <a:solidFill>
                    <a:srgbClr val="FF0000"/>
                  </a:solidFill>
                </a:rPr>
                <a:t>0</a:t>
              </a:r>
              <a:endParaRPr lang="en-US"/>
            </a:p>
          </p:txBody>
        </p:sp>
        <p:sp>
          <p:nvSpPr>
            <p:cNvPr id="679944" name="Line 8"/>
            <p:cNvSpPr>
              <a:spLocks noChangeShapeType="1"/>
            </p:cNvSpPr>
            <p:nvPr/>
          </p:nvSpPr>
          <p:spPr bwMode="auto">
            <a:xfrm>
              <a:off x="1536" y="1920"/>
              <a:ext cx="344" cy="248"/>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680047" name="Line 111"/>
            <p:cNvSpPr>
              <a:spLocks noChangeShapeType="1"/>
            </p:cNvSpPr>
            <p:nvPr/>
          </p:nvSpPr>
          <p:spPr bwMode="auto">
            <a:xfrm flipV="1">
              <a:off x="886" y="2144"/>
              <a:ext cx="389" cy="177"/>
            </a:xfrm>
            <a:prstGeom prst="line">
              <a:avLst/>
            </a:prstGeom>
            <a:noFill/>
            <a:ln w="22225">
              <a:solidFill>
                <a:srgbClr val="0000FF"/>
              </a:solidFill>
              <a:round/>
              <a:headEnd type="none" w="sm" len="sm"/>
              <a:tailEnd type="triangle" w="lg" len="lg"/>
            </a:ln>
            <a:effectLst/>
          </p:spPr>
          <p:txBody>
            <a:bodyPr/>
            <a:lstStyle/>
            <a:p>
              <a:endParaRPr lang="en-US"/>
            </a:p>
          </p:txBody>
        </p:sp>
        <p:sp>
          <p:nvSpPr>
            <p:cNvPr id="680048" name="Line 112"/>
            <p:cNvSpPr>
              <a:spLocks noChangeShapeType="1"/>
            </p:cNvSpPr>
            <p:nvPr/>
          </p:nvSpPr>
          <p:spPr bwMode="auto">
            <a:xfrm flipH="1" flipV="1">
              <a:off x="884" y="1926"/>
              <a:ext cx="2" cy="395"/>
            </a:xfrm>
            <a:prstGeom prst="line">
              <a:avLst/>
            </a:prstGeom>
            <a:noFill/>
            <a:ln w="22225">
              <a:solidFill>
                <a:srgbClr val="0000FF"/>
              </a:solidFill>
              <a:round/>
              <a:headEnd type="none" w="sm" len="sm"/>
              <a:tailEnd type="triangle" w="lg" len="lg"/>
            </a:ln>
            <a:effectLst/>
          </p:spPr>
          <p:txBody>
            <a:bodyPr/>
            <a:lstStyle/>
            <a:p>
              <a:endParaRPr lang="en-US"/>
            </a:p>
          </p:txBody>
        </p:sp>
        <p:sp>
          <p:nvSpPr>
            <p:cNvPr id="679955" name="Freeform 19"/>
            <p:cNvSpPr>
              <a:spLocks/>
            </p:cNvSpPr>
            <p:nvPr/>
          </p:nvSpPr>
          <p:spPr bwMode="auto">
            <a:xfrm>
              <a:off x="840" y="2280"/>
              <a:ext cx="88" cy="80"/>
            </a:xfrm>
            <a:custGeom>
              <a:avLst/>
              <a:gdLst/>
              <a:ahLst/>
              <a:cxnLst>
                <a:cxn ang="0">
                  <a:pos x="88" y="40"/>
                </a:cxn>
                <a:cxn ang="0">
                  <a:pos x="72" y="64"/>
                </a:cxn>
                <a:cxn ang="0">
                  <a:pos x="40" y="80"/>
                </a:cxn>
                <a:cxn ang="0">
                  <a:pos x="40" y="80"/>
                </a:cxn>
                <a:cxn ang="0">
                  <a:pos x="8" y="64"/>
                </a:cxn>
                <a:cxn ang="0">
                  <a:pos x="0" y="40"/>
                </a:cxn>
                <a:cxn ang="0">
                  <a:pos x="0" y="40"/>
                </a:cxn>
                <a:cxn ang="0">
                  <a:pos x="8" y="8"/>
                </a:cxn>
                <a:cxn ang="0">
                  <a:pos x="40" y="0"/>
                </a:cxn>
                <a:cxn ang="0">
                  <a:pos x="40" y="0"/>
                </a:cxn>
                <a:cxn ang="0">
                  <a:pos x="72" y="8"/>
                </a:cxn>
                <a:cxn ang="0">
                  <a:pos x="88" y="40"/>
                </a:cxn>
              </a:cxnLst>
              <a:rect l="0" t="0" r="r" b="b"/>
              <a:pathLst>
                <a:path w="88" h="80">
                  <a:moveTo>
                    <a:pt x="88" y="40"/>
                  </a:moveTo>
                  <a:lnTo>
                    <a:pt x="72" y="64"/>
                  </a:lnTo>
                  <a:lnTo>
                    <a:pt x="40" y="80"/>
                  </a:lnTo>
                  <a:lnTo>
                    <a:pt x="40" y="80"/>
                  </a:lnTo>
                  <a:lnTo>
                    <a:pt x="8" y="64"/>
                  </a:lnTo>
                  <a:lnTo>
                    <a:pt x="0" y="40"/>
                  </a:lnTo>
                  <a:lnTo>
                    <a:pt x="0" y="40"/>
                  </a:lnTo>
                  <a:lnTo>
                    <a:pt x="8" y="8"/>
                  </a:lnTo>
                  <a:lnTo>
                    <a:pt x="40" y="0"/>
                  </a:lnTo>
                  <a:lnTo>
                    <a:pt x="40" y="0"/>
                  </a:lnTo>
                  <a:lnTo>
                    <a:pt x="72" y="8"/>
                  </a:lnTo>
                  <a:lnTo>
                    <a:pt x="88" y="40"/>
                  </a:lnTo>
                  <a:close/>
                </a:path>
              </a:pathLst>
            </a:custGeom>
            <a:solidFill>
              <a:srgbClr val="FF0000"/>
            </a:solidFill>
            <a:ln w="9525">
              <a:noFill/>
              <a:round/>
              <a:headEnd/>
              <a:tailEnd/>
            </a:ln>
          </p:spPr>
          <p:txBody>
            <a:bodyPr/>
            <a:lstStyle/>
            <a:p>
              <a:endParaRPr lang="en-US"/>
            </a:p>
          </p:txBody>
        </p:sp>
        <p:sp>
          <p:nvSpPr>
            <p:cNvPr id="680049" name="Rectangle 113"/>
            <p:cNvSpPr>
              <a:spLocks noChangeArrowheads="1"/>
            </p:cNvSpPr>
            <p:nvPr/>
          </p:nvSpPr>
          <p:spPr bwMode="auto">
            <a:xfrm>
              <a:off x="720" y="1728"/>
              <a:ext cx="107" cy="192"/>
            </a:xfrm>
            <a:prstGeom prst="rect">
              <a:avLst/>
            </a:prstGeom>
            <a:noFill/>
            <a:ln w="9525">
              <a:noFill/>
              <a:miter lim="800000"/>
              <a:headEnd/>
              <a:tailEnd/>
            </a:ln>
          </p:spPr>
          <p:txBody>
            <a:bodyPr wrap="none" lIns="0" tIns="0" rIns="0" bIns="0">
              <a:spAutoFit/>
            </a:bodyPr>
            <a:lstStyle/>
            <a:p>
              <a:r>
                <a:rPr lang="en-US" sz="2000">
                  <a:solidFill>
                    <a:srgbClr val="FF0000"/>
                  </a:solidFill>
                </a:rPr>
                <a:t>Y</a:t>
              </a:r>
              <a:endParaRPr lang="en-US"/>
            </a:p>
          </p:txBody>
        </p:sp>
        <p:sp>
          <p:nvSpPr>
            <p:cNvPr id="680050" name="Rectangle 114"/>
            <p:cNvSpPr>
              <a:spLocks noChangeArrowheads="1"/>
            </p:cNvSpPr>
            <p:nvPr/>
          </p:nvSpPr>
          <p:spPr bwMode="auto">
            <a:xfrm>
              <a:off x="1296" y="1968"/>
              <a:ext cx="107" cy="192"/>
            </a:xfrm>
            <a:prstGeom prst="rect">
              <a:avLst/>
            </a:prstGeom>
            <a:noFill/>
            <a:ln w="9525">
              <a:noFill/>
              <a:miter lim="800000"/>
              <a:headEnd/>
              <a:tailEnd/>
            </a:ln>
          </p:spPr>
          <p:txBody>
            <a:bodyPr wrap="none" lIns="0" tIns="0" rIns="0" bIns="0">
              <a:spAutoFit/>
            </a:bodyPr>
            <a:lstStyle/>
            <a:p>
              <a:r>
                <a:rPr lang="en-US" sz="2000">
                  <a:solidFill>
                    <a:srgbClr val="FF0000"/>
                  </a:solidFill>
                </a:rPr>
                <a:t>X</a:t>
              </a:r>
              <a:endParaRPr lang="en-US"/>
            </a:p>
          </p:txBody>
        </p:sp>
        <p:sp>
          <p:nvSpPr>
            <p:cNvPr id="680051" name="Line 115"/>
            <p:cNvSpPr>
              <a:spLocks noChangeShapeType="1"/>
            </p:cNvSpPr>
            <p:nvPr/>
          </p:nvSpPr>
          <p:spPr bwMode="auto">
            <a:xfrm flipV="1">
              <a:off x="1680" y="2016"/>
              <a:ext cx="1152" cy="528"/>
            </a:xfrm>
            <a:prstGeom prst="line">
              <a:avLst/>
            </a:prstGeom>
            <a:noFill/>
            <a:ln w="22225">
              <a:solidFill>
                <a:srgbClr val="FFFF00"/>
              </a:solidFill>
              <a:round/>
              <a:headEnd type="none" w="sm" len="sm"/>
              <a:tailEnd type="none" w="sm" len="sm"/>
            </a:ln>
            <a:effectLst/>
          </p:spPr>
          <p:txBody>
            <a:bodyPr/>
            <a:lstStyle/>
            <a:p>
              <a:endParaRPr lang="en-US"/>
            </a:p>
          </p:txBody>
        </p:sp>
      </p:grpSp>
      <p:graphicFrame>
        <p:nvGraphicFramePr>
          <p:cNvPr id="914432" name="Object 2048"/>
          <p:cNvGraphicFramePr>
            <a:graphicFrameLocks noChangeAspect="1"/>
          </p:cNvGraphicFramePr>
          <p:nvPr/>
        </p:nvGraphicFramePr>
        <p:xfrm>
          <a:off x="6705600" y="4800600"/>
          <a:ext cx="1139825" cy="1657350"/>
        </p:xfrm>
        <a:graphic>
          <a:graphicData uri="http://schemas.openxmlformats.org/presentationml/2006/ole">
            <mc:AlternateContent xmlns:mc="http://schemas.openxmlformats.org/markup-compatibility/2006">
              <mc:Choice xmlns:v="urn:schemas-microsoft-com:vml" Requires="v">
                <p:oleObj spid="_x0000_s1183" name="Equation" r:id="rId4" imgW="558720" imgH="812520" progId="Equation.3">
                  <p:embed/>
                </p:oleObj>
              </mc:Choice>
              <mc:Fallback>
                <p:oleObj name="Equation" r:id="rId4" imgW="558720" imgH="8125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4800600"/>
                        <a:ext cx="1139825" cy="1657350"/>
                      </a:xfrm>
                      <a:prstGeom prst="rect">
                        <a:avLst/>
                      </a:prstGeom>
                      <a:solidFill>
                        <a:srgbClr val="FF99CC"/>
                      </a:solidFill>
                    </p:spPr>
                  </p:pic>
                </p:oleObj>
              </mc:Fallback>
            </mc:AlternateContent>
          </a:graphicData>
        </a:graphic>
      </p:graphicFrame>
    </p:spTree>
    <p:extLst>
      <p:ext uri="{BB962C8B-B14F-4D97-AF65-F5344CB8AC3E}">
        <p14:creationId xmlns:p14="http://schemas.microsoft.com/office/powerpoint/2010/main" val="65952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Outline (Ch. 1 and Ch. 2) </a:t>
            </a:r>
          </a:p>
        </p:txBody>
      </p:sp>
      <p:sp>
        <p:nvSpPr>
          <p:cNvPr id="4099" name="Content Placeholder 2"/>
          <p:cNvSpPr>
            <a:spLocks noGrp="1"/>
          </p:cNvSpPr>
          <p:nvPr>
            <p:ph idx="1"/>
          </p:nvPr>
        </p:nvSpPr>
        <p:spPr/>
        <p:txBody>
          <a:bodyPr/>
          <a:lstStyle/>
          <a:p>
            <a:r>
              <a:rPr lang="en-US" dirty="0"/>
              <a:t>Vision: An Overview</a:t>
            </a:r>
          </a:p>
          <a:p>
            <a:r>
              <a:rPr lang="en-US" dirty="0"/>
              <a:t>Human and Animal Eyes</a:t>
            </a:r>
          </a:p>
          <a:p>
            <a:r>
              <a:rPr lang="en-US" dirty="0"/>
              <a:t>The Pinhole Camera</a:t>
            </a:r>
          </a:p>
          <a:p>
            <a:r>
              <a:rPr lang="en-US" dirty="0"/>
              <a:t>Human Eye: an Window to Brain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p:nvPr>
        </p:nvSpPr>
        <p:spPr>
          <a:xfrm>
            <a:off x="457200" y="285750"/>
            <a:ext cx="8631238" cy="609600"/>
          </a:xfrm>
        </p:spPr>
        <p:txBody>
          <a:bodyPr/>
          <a:lstStyle/>
          <a:p>
            <a:r>
              <a:rPr lang="en-US" dirty="0"/>
              <a:t>Reverse Projection</a:t>
            </a:r>
          </a:p>
        </p:txBody>
      </p:sp>
      <p:sp>
        <p:nvSpPr>
          <p:cNvPr id="684035" name="Rectangle 3"/>
          <p:cNvSpPr>
            <a:spLocks noGrp="1" noChangeArrowheads="1"/>
          </p:cNvSpPr>
          <p:nvPr>
            <p:ph type="body" idx="1"/>
          </p:nvPr>
        </p:nvSpPr>
        <p:spPr>
          <a:xfrm>
            <a:off x="381000" y="1219200"/>
            <a:ext cx="7848600" cy="1219200"/>
          </a:xfrm>
        </p:spPr>
        <p:txBody>
          <a:bodyPr/>
          <a:lstStyle/>
          <a:p>
            <a:r>
              <a:rPr lang="en-US" sz="2200"/>
              <a:t>Given a center of projection and image coordinates of a point, it is not possible to recover the 3D depth of the point from a single image.</a:t>
            </a:r>
            <a:endParaRPr lang="en-US"/>
          </a:p>
        </p:txBody>
      </p:sp>
      <p:sp>
        <p:nvSpPr>
          <p:cNvPr id="684037" name="Text Box 5"/>
          <p:cNvSpPr txBox="1">
            <a:spLocks noChangeArrowheads="1"/>
          </p:cNvSpPr>
          <p:nvPr/>
        </p:nvSpPr>
        <p:spPr bwMode="auto">
          <a:xfrm>
            <a:off x="860425" y="5943600"/>
            <a:ext cx="7597775" cy="800100"/>
          </a:xfrm>
          <a:prstGeom prst="rect">
            <a:avLst/>
          </a:prstGeom>
          <a:solidFill>
            <a:srgbClr val="CCFFCC"/>
          </a:solidFill>
          <a:ln w="38100">
            <a:solidFill>
              <a:srgbClr val="800000"/>
            </a:solidFill>
            <a:miter lim="800000"/>
            <a:headEnd type="none" w="sm" len="sm"/>
            <a:tailEnd type="none" w="sm" len="sm"/>
          </a:ln>
          <a:effectLst/>
        </p:spPr>
        <p:txBody>
          <a:bodyPr>
            <a:spAutoFit/>
          </a:bodyPr>
          <a:lstStyle/>
          <a:p>
            <a:r>
              <a:rPr lang="en-US" sz="2200" b="0" dirty="0"/>
              <a:t>In general, at least two images of the same point taken from two different locations are required to recover depth.</a:t>
            </a:r>
            <a:endParaRPr lang="en-US" sz="2400" b="0" dirty="0"/>
          </a:p>
        </p:txBody>
      </p:sp>
      <p:pic>
        <p:nvPicPr>
          <p:cNvPr id="684038" name="Picture 6"/>
          <p:cNvPicPr>
            <a:picLocks noChangeAspect="1" noChangeArrowheads="1"/>
          </p:cNvPicPr>
          <p:nvPr/>
        </p:nvPicPr>
        <p:blipFill>
          <a:blip r:embed="rId3" cstate="print"/>
          <a:srcRect/>
          <a:stretch>
            <a:fillRect/>
          </a:stretch>
        </p:blipFill>
        <p:spPr bwMode="auto">
          <a:xfrm>
            <a:off x="1295400" y="2362200"/>
            <a:ext cx="6096000" cy="3316288"/>
          </a:xfrm>
          <a:prstGeom prst="rect">
            <a:avLst/>
          </a:prstGeom>
          <a:solidFill>
            <a:schemeClr val="tx1"/>
          </a:solidFill>
          <a:ln w="12700">
            <a:noFill/>
            <a:miter lim="800000"/>
            <a:headEnd type="none" w="sm" len="sm"/>
            <a:tailEnd type="none" w="sm" len="sm"/>
          </a:ln>
          <a:effectLst/>
        </p:spPr>
      </p:pic>
    </p:spTree>
    <p:extLst>
      <p:ext uri="{BB962C8B-B14F-4D97-AF65-F5344CB8AC3E}">
        <p14:creationId xmlns:p14="http://schemas.microsoft.com/office/powerpoint/2010/main" val="3320675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2"/>
          <p:cNvSpPr>
            <a:spLocks noGrp="1" noChangeArrowheads="1"/>
          </p:cNvSpPr>
          <p:nvPr>
            <p:ph type="title"/>
          </p:nvPr>
        </p:nvSpPr>
        <p:spPr>
          <a:xfrm>
            <a:off x="457200" y="285750"/>
            <a:ext cx="8593138" cy="609600"/>
          </a:xfrm>
        </p:spPr>
        <p:txBody>
          <a:bodyPr/>
          <a:lstStyle/>
          <a:p>
            <a:r>
              <a:rPr lang="en-US" dirty="0"/>
              <a:t>Pinhole camera image</a:t>
            </a:r>
          </a:p>
        </p:txBody>
      </p:sp>
      <p:sp>
        <p:nvSpPr>
          <p:cNvPr id="709635" name="Rectangle 3"/>
          <p:cNvSpPr>
            <a:spLocks noGrp="1" noChangeArrowheads="1"/>
          </p:cNvSpPr>
          <p:nvPr>
            <p:ph type="body" idx="1"/>
          </p:nvPr>
        </p:nvSpPr>
        <p:spPr>
          <a:xfrm>
            <a:off x="3048000" y="5638800"/>
            <a:ext cx="5524500" cy="762000"/>
          </a:xfrm>
        </p:spPr>
        <p:txBody>
          <a:bodyPr/>
          <a:lstStyle/>
          <a:p>
            <a:pPr>
              <a:buFont typeface="Zapf Dingbats" charset="2"/>
              <a:buNone/>
            </a:pPr>
            <a:r>
              <a:rPr lang="en-US" sz="1600" dirty="0"/>
              <a:t>Photo by Robert </a:t>
            </a:r>
            <a:r>
              <a:rPr lang="en-US" sz="1600" dirty="0" err="1"/>
              <a:t>Kosara</a:t>
            </a:r>
            <a:r>
              <a:rPr lang="en-US" sz="1600" dirty="0"/>
              <a:t>, robert@kosara.net</a:t>
            </a:r>
          </a:p>
          <a:p>
            <a:pPr>
              <a:buFont typeface="Zapf Dingbats" charset="2"/>
              <a:buNone/>
            </a:pPr>
            <a:r>
              <a:rPr lang="en-US" sz="1600" dirty="0"/>
              <a:t>http://www.kosara.net/gallery/pinholeamsterdam/pic01.html </a:t>
            </a:r>
          </a:p>
        </p:txBody>
      </p:sp>
      <p:pic>
        <p:nvPicPr>
          <p:cNvPr id="709636" name="Picture 4"/>
          <p:cNvPicPr>
            <a:picLocks noChangeAspect="1" noChangeArrowheads="1"/>
          </p:cNvPicPr>
          <p:nvPr/>
        </p:nvPicPr>
        <p:blipFill>
          <a:blip r:embed="rId3" cstate="print"/>
          <a:srcRect/>
          <a:stretch>
            <a:fillRect/>
          </a:stretch>
        </p:blipFill>
        <p:spPr bwMode="auto">
          <a:xfrm>
            <a:off x="3124200" y="1676400"/>
            <a:ext cx="5372100" cy="3573463"/>
          </a:xfrm>
          <a:prstGeom prst="rect">
            <a:avLst/>
          </a:prstGeom>
          <a:noFill/>
          <a:effectLst>
            <a:outerShdw dist="71842" dir="2700000" algn="ctr" rotWithShape="0">
              <a:srgbClr val="424680"/>
            </a:outerShdw>
          </a:effectLst>
        </p:spPr>
      </p:pic>
      <p:sp>
        <p:nvSpPr>
          <p:cNvPr id="709637" name="Text Box 5"/>
          <p:cNvSpPr txBox="1">
            <a:spLocks noChangeArrowheads="1"/>
          </p:cNvSpPr>
          <p:nvPr/>
        </p:nvSpPr>
        <p:spPr bwMode="auto">
          <a:xfrm>
            <a:off x="3124200" y="1219200"/>
            <a:ext cx="5715000" cy="641350"/>
          </a:xfrm>
          <a:prstGeom prst="rect">
            <a:avLst/>
          </a:prstGeom>
          <a:noFill/>
          <a:ln w="12700">
            <a:noFill/>
            <a:miter lim="800000"/>
            <a:headEnd type="none" w="sm" len="sm"/>
            <a:tailEnd type="none" w="sm" len="sm"/>
          </a:ln>
          <a:effectLst/>
        </p:spPr>
        <p:txBody>
          <a:bodyPr>
            <a:spAutoFit/>
          </a:bodyPr>
          <a:lstStyle/>
          <a:p>
            <a:r>
              <a:rPr lang="en-US" dirty="0"/>
              <a:t>Amsterdam : </a:t>
            </a:r>
            <a:r>
              <a:rPr lang="en-US" dirty="0">
                <a:solidFill>
                  <a:srgbClr val="D82204"/>
                </a:solidFill>
              </a:rPr>
              <a:t>what  do you see in this picture?</a:t>
            </a:r>
          </a:p>
          <a:p>
            <a:endParaRPr lang="en-US" dirty="0"/>
          </a:p>
        </p:txBody>
      </p:sp>
      <p:sp>
        <p:nvSpPr>
          <p:cNvPr id="709638" name="Rectangle 6"/>
          <p:cNvSpPr>
            <a:spLocks noChangeArrowheads="1"/>
          </p:cNvSpPr>
          <p:nvPr/>
        </p:nvSpPr>
        <p:spPr bwMode="auto">
          <a:xfrm>
            <a:off x="0" y="1600200"/>
            <a:ext cx="3124200" cy="3446463"/>
          </a:xfrm>
          <a:prstGeom prst="rect">
            <a:avLst/>
          </a:prstGeom>
          <a:noFill/>
          <a:ln w="12700">
            <a:noFill/>
            <a:miter lim="800000"/>
            <a:headEnd type="none" w="sm" len="sm"/>
            <a:tailEnd type="none" w="sm" len="sm"/>
          </a:ln>
          <a:effectLst/>
        </p:spPr>
        <p:txBody>
          <a:bodyPr>
            <a:spAutoFit/>
          </a:bodyPr>
          <a:lstStyle/>
          <a:p>
            <a:pPr lvl="1">
              <a:spcBef>
                <a:spcPct val="50000"/>
              </a:spcBef>
              <a:buClr>
                <a:schemeClr val="tx2"/>
              </a:buClr>
              <a:buSzPct val="70000"/>
              <a:buFont typeface="Zapf Dingbats" charset="2"/>
              <a:buChar char="l"/>
            </a:pPr>
            <a:r>
              <a:rPr lang="en-US" sz="2200" b="0">
                <a:solidFill>
                  <a:srgbClr val="C0C0C0"/>
                </a:solidFill>
              </a:rPr>
              <a:t>straight line</a:t>
            </a:r>
          </a:p>
          <a:p>
            <a:pPr lvl="1">
              <a:spcBef>
                <a:spcPct val="50000"/>
              </a:spcBef>
              <a:buClr>
                <a:schemeClr val="tx2"/>
              </a:buClr>
              <a:buSzPct val="70000"/>
              <a:buFont typeface="Zapf Dingbats" charset="2"/>
              <a:buChar char="l"/>
            </a:pPr>
            <a:r>
              <a:rPr lang="en-US" sz="2200" b="0">
                <a:solidFill>
                  <a:srgbClr val="C0C0C0"/>
                </a:solidFill>
              </a:rPr>
              <a:t>size</a:t>
            </a:r>
          </a:p>
          <a:p>
            <a:pPr lvl="1">
              <a:spcBef>
                <a:spcPct val="50000"/>
              </a:spcBef>
              <a:buClr>
                <a:schemeClr val="tx2"/>
              </a:buClr>
              <a:buSzPct val="70000"/>
              <a:buFont typeface="Zapf Dingbats" charset="2"/>
              <a:buChar char="l"/>
            </a:pPr>
            <a:r>
              <a:rPr lang="en-US" sz="2200" b="0">
                <a:solidFill>
                  <a:srgbClr val="C0C0C0"/>
                </a:solidFill>
              </a:rPr>
              <a:t>parallelism/angle</a:t>
            </a:r>
          </a:p>
          <a:p>
            <a:pPr lvl="1">
              <a:spcBef>
                <a:spcPct val="50000"/>
              </a:spcBef>
              <a:buClr>
                <a:schemeClr val="tx2"/>
              </a:buClr>
              <a:buSzPct val="70000"/>
              <a:buFont typeface="Zapf Dingbats" charset="2"/>
              <a:buChar char="l"/>
            </a:pPr>
            <a:r>
              <a:rPr lang="en-US" sz="2200" b="0">
                <a:solidFill>
                  <a:srgbClr val="C0C0C0"/>
                </a:solidFill>
              </a:rPr>
              <a:t>shape</a:t>
            </a:r>
          </a:p>
          <a:p>
            <a:pPr lvl="1">
              <a:spcBef>
                <a:spcPct val="50000"/>
              </a:spcBef>
              <a:buClr>
                <a:schemeClr val="tx2"/>
              </a:buClr>
              <a:buSzPct val="70000"/>
              <a:buFont typeface="Zapf Dingbats" charset="2"/>
              <a:buChar char="l"/>
            </a:pPr>
            <a:r>
              <a:rPr lang="en-US" sz="2200" b="0">
                <a:solidFill>
                  <a:srgbClr val="C0C0C0"/>
                </a:solidFill>
              </a:rPr>
              <a:t>shape of planes </a:t>
            </a:r>
          </a:p>
          <a:p>
            <a:pPr lvl="1">
              <a:spcBef>
                <a:spcPct val="50000"/>
              </a:spcBef>
              <a:buClr>
                <a:schemeClr val="tx2"/>
              </a:buClr>
              <a:buSzPct val="70000"/>
              <a:buFont typeface="Zapf Dingbats" charset="2"/>
              <a:buChar char="l"/>
            </a:pPr>
            <a:endParaRPr lang="en-US" sz="2200" b="0">
              <a:solidFill>
                <a:srgbClr val="C0C0C0"/>
              </a:solidFill>
            </a:endParaRPr>
          </a:p>
          <a:p>
            <a:pPr lvl="1">
              <a:spcBef>
                <a:spcPct val="50000"/>
              </a:spcBef>
              <a:buClr>
                <a:schemeClr val="tx2"/>
              </a:buClr>
              <a:buSzPct val="70000"/>
              <a:buFont typeface="Zapf Dingbats" charset="2"/>
              <a:buChar char="l"/>
            </a:pPr>
            <a:r>
              <a:rPr lang="en-US" sz="2200" b="0">
                <a:solidFill>
                  <a:srgbClr val="C0C0C0"/>
                </a:solidFill>
              </a:rPr>
              <a:t>depth</a:t>
            </a:r>
          </a:p>
        </p:txBody>
      </p:sp>
    </p:spTree>
    <p:extLst>
      <p:ext uri="{BB962C8B-B14F-4D97-AF65-F5344CB8AC3E}">
        <p14:creationId xmlns:p14="http://schemas.microsoft.com/office/powerpoint/2010/main" val="961361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1026"/>
          <p:cNvSpPr>
            <a:spLocks noGrp="1" noChangeArrowheads="1"/>
          </p:cNvSpPr>
          <p:nvPr>
            <p:ph type="title"/>
          </p:nvPr>
        </p:nvSpPr>
        <p:spPr>
          <a:xfrm>
            <a:off x="381000" y="304800"/>
            <a:ext cx="8669338" cy="609600"/>
          </a:xfrm>
        </p:spPr>
        <p:txBody>
          <a:bodyPr/>
          <a:lstStyle/>
          <a:p>
            <a:r>
              <a:rPr lang="en-US" dirty="0"/>
              <a:t>Pinhole camera image</a:t>
            </a:r>
          </a:p>
        </p:txBody>
      </p:sp>
      <p:sp>
        <p:nvSpPr>
          <p:cNvPr id="830467" name="Rectangle 1027"/>
          <p:cNvSpPr>
            <a:spLocks noGrp="1" noChangeArrowheads="1"/>
          </p:cNvSpPr>
          <p:nvPr>
            <p:ph type="body" idx="1"/>
          </p:nvPr>
        </p:nvSpPr>
        <p:spPr>
          <a:xfrm>
            <a:off x="3048000" y="5638800"/>
            <a:ext cx="5524500" cy="762000"/>
          </a:xfrm>
        </p:spPr>
        <p:txBody>
          <a:bodyPr/>
          <a:lstStyle/>
          <a:p>
            <a:pPr>
              <a:buFont typeface="Zapf Dingbats" charset="2"/>
              <a:buNone/>
            </a:pPr>
            <a:r>
              <a:rPr lang="en-US" sz="1600"/>
              <a:t>Photo by Robert Kosara, robert@kosara.net</a:t>
            </a:r>
          </a:p>
          <a:p>
            <a:pPr>
              <a:buFont typeface="Zapf Dingbats" charset="2"/>
              <a:buNone/>
            </a:pPr>
            <a:r>
              <a:rPr lang="en-US" sz="1600"/>
              <a:t>http://www.kosara.net/gallery/pinholeamsterdam/pic01.html </a:t>
            </a:r>
          </a:p>
        </p:txBody>
      </p:sp>
      <p:pic>
        <p:nvPicPr>
          <p:cNvPr id="830468" name="Picture 1028"/>
          <p:cNvPicPr>
            <a:picLocks noChangeAspect="1" noChangeArrowheads="1"/>
          </p:cNvPicPr>
          <p:nvPr/>
        </p:nvPicPr>
        <p:blipFill>
          <a:blip r:embed="rId3" cstate="print"/>
          <a:srcRect/>
          <a:stretch>
            <a:fillRect/>
          </a:stretch>
        </p:blipFill>
        <p:spPr bwMode="auto">
          <a:xfrm>
            <a:off x="3124200" y="1676400"/>
            <a:ext cx="5372100" cy="3573463"/>
          </a:xfrm>
          <a:prstGeom prst="rect">
            <a:avLst/>
          </a:prstGeom>
          <a:noFill/>
          <a:effectLst>
            <a:outerShdw dist="71842" dir="2700000" algn="ctr" rotWithShape="0">
              <a:srgbClr val="424680"/>
            </a:outerShdw>
          </a:effectLst>
        </p:spPr>
      </p:pic>
      <p:sp>
        <p:nvSpPr>
          <p:cNvPr id="830469" name="Text Box 1029"/>
          <p:cNvSpPr txBox="1">
            <a:spLocks noChangeArrowheads="1"/>
          </p:cNvSpPr>
          <p:nvPr/>
        </p:nvSpPr>
        <p:spPr bwMode="auto">
          <a:xfrm>
            <a:off x="4495800" y="1219200"/>
            <a:ext cx="1524000" cy="366713"/>
          </a:xfrm>
          <a:prstGeom prst="rect">
            <a:avLst/>
          </a:prstGeom>
          <a:noFill/>
          <a:ln w="12700">
            <a:noFill/>
            <a:miter lim="800000"/>
            <a:headEnd type="none" w="sm" len="sm"/>
            <a:tailEnd type="none" w="sm" len="sm"/>
          </a:ln>
          <a:effectLst/>
        </p:spPr>
        <p:txBody>
          <a:bodyPr>
            <a:spAutoFit/>
          </a:bodyPr>
          <a:lstStyle/>
          <a:p>
            <a:r>
              <a:rPr lang="en-US"/>
              <a:t>Amsterdam</a:t>
            </a:r>
            <a:endParaRPr lang="en-US">
              <a:solidFill>
                <a:srgbClr val="D82204"/>
              </a:solidFill>
            </a:endParaRPr>
          </a:p>
        </p:txBody>
      </p:sp>
      <p:sp>
        <p:nvSpPr>
          <p:cNvPr id="830470" name="Rectangle 1030"/>
          <p:cNvSpPr>
            <a:spLocks noChangeArrowheads="1"/>
          </p:cNvSpPr>
          <p:nvPr/>
        </p:nvSpPr>
        <p:spPr bwMode="auto">
          <a:xfrm>
            <a:off x="0" y="1600200"/>
            <a:ext cx="3124200" cy="3446463"/>
          </a:xfrm>
          <a:prstGeom prst="rect">
            <a:avLst/>
          </a:prstGeom>
          <a:noFill/>
          <a:ln w="12700">
            <a:noFill/>
            <a:miter lim="800000"/>
            <a:headEnd type="none" w="sm" len="sm"/>
            <a:tailEnd type="none" w="sm" len="sm"/>
          </a:ln>
          <a:effectLst/>
        </p:spPr>
        <p:txBody>
          <a:bodyPr>
            <a:spAutoFit/>
          </a:bodyPr>
          <a:lstStyle/>
          <a:p>
            <a:pPr lvl="1">
              <a:spcBef>
                <a:spcPct val="50000"/>
              </a:spcBef>
              <a:buClr>
                <a:schemeClr val="tx2"/>
              </a:buClr>
              <a:buFont typeface="Wingdings" pitchFamily="2" charset="2"/>
              <a:buChar char="ü"/>
            </a:pPr>
            <a:r>
              <a:rPr lang="en-US" sz="2200" b="0">
                <a:solidFill>
                  <a:srgbClr val="D82204"/>
                </a:solidFill>
              </a:rPr>
              <a:t>straight line</a:t>
            </a:r>
          </a:p>
          <a:p>
            <a:pPr lvl="1">
              <a:spcBef>
                <a:spcPct val="50000"/>
              </a:spcBef>
              <a:buClr>
                <a:schemeClr val="tx2"/>
              </a:buClr>
              <a:buSzPct val="70000"/>
              <a:buFont typeface="Zapf Dingbats" charset="2"/>
              <a:buChar char="l"/>
            </a:pPr>
            <a:r>
              <a:rPr lang="en-US" sz="2200" b="0">
                <a:solidFill>
                  <a:srgbClr val="C0C0C0"/>
                </a:solidFill>
              </a:rPr>
              <a:t>size</a:t>
            </a:r>
          </a:p>
          <a:p>
            <a:pPr lvl="1">
              <a:spcBef>
                <a:spcPct val="50000"/>
              </a:spcBef>
              <a:buClr>
                <a:schemeClr val="tx2"/>
              </a:buClr>
              <a:buSzPct val="70000"/>
              <a:buFont typeface="Zapf Dingbats" charset="2"/>
              <a:buChar char="l"/>
            </a:pPr>
            <a:r>
              <a:rPr lang="en-US" sz="2200" b="0">
                <a:solidFill>
                  <a:srgbClr val="C0C0C0"/>
                </a:solidFill>
              </a:rPr>
              <a:t>parallelism/angle</a:t>
            </a:r>
          </a:p>
          <a:p>
            <a:pPr lvl="1">
              <a:spcBef>
                <a:spcPct val="50000"/>
              </a:spcBef>
              <a:buClr>
                <a:schemeClr val="tx2"/>
              </a:buClr>
              <a:buSzPct val="70000"/>
              <a:buFont typeface="Zapf Dingbats" charset="2"/>
              <a:buChar char="l"/>
            </a:pPr>
            <a:r>
              <a:rPr lang="en-US" sz="2200" b="0">
                <a:solidFill>
                  <a:srgbClr val="C0C0C0"/>
                </a:solidFill>
              </a:rPr>
              <a:t>shape</a:t>
            </a:r>
          </a:p>
          <a:p>
            <a:pPr lvl="1">
              <a:spcBef>
                <a:spcPct val="50000"/>
              </a:spcBef>
              <a:buClr>
                <a:schemeClr val="tx2"/>
              </a:buClr>
              <a:buSzPct val="70000"/>
              <a:buFont typeface="Zapf Dingbats" charset="2"/>
              <a:buChar char="l"/>
            </a:pPr>
            <a:r>
              <a:rPr lang="en-US" sz="2200" b="0">
                <a:solidFill>
                  <a:srgbClr val="C0C0C0"/>
                </a:solidFill>
              </a:rPr>
              <a:t>shape of planes </a:t>
            </a:r>
          </a:p>
          <a:p>
            <a:pPr lvl="1">
              <a:spcBef>
                <a:spcPct val="50000"/>
              </a:spcBef>
              <a:buClr>
                <a:schemeClr val="tx2"/>
              </a:buClr>
              <a:buSzPct val="70000"/>
              <a:buFont typeface="Zapf Dingbats" charset="2"/>
              <a:buChar char="l"/>
            </a:pPr>
            <a:endParaRPr lang="en-US" sz="2200" b="0">
              <a:solidFill>
                <a:srgbClr val="C0C0C0"/>
              </a:solidFill>
            </a:endParaRPr>
          </a:p>
          <a:p>
            <a:pPr lvl="1">
              <a:spcBef>
                <a:spcPct val="50000"/>
              </a:spcBef>
              <a:buClr>
                <a:schemeClr val="tx2"/>
              </a:buClr>
              <a:buSzPct val="70000"/>
              <a:buFont typeface="Zapf Dingbats" charset="2"/>
              <a:buChar char="l"/>
            </a:pPr>
            <a:r>
              <a:rPr lang="en-US" sz="2200" b="0">
                <a:solidFill>
                  <a:srgbClr val="C0C0C0"/>
                </a:solidFill>
              </a:rPr>
              <a:t>depth</a:t>
            </a:r>
          </a:p>
        </p:txBody>
      </p:sp>
      <p:sp>
        <p:nvSpPr>
          <p:cNvPr id="830471" name="Line 1031"/>
          <p:cNvSpPr>
            <a:spLocks noChangeShapeType="1"/>
          </p:cNvSpPr>
          <p:nvPr/>
        </p:nvSpPr>
        <p:spPr bwMode="auto">
          <a:xfrm flipV="1">
            <a:off x="3505200" y="3505200"/>
            <a:ext cx="3048000" cy="1600200"/>
          </a:xfrm>
          <a:prstGeom prst="line">
            <a:avLst/>
          </a:prstGeom>
          <a:noFill/>
          <a:ln w="25400">
            <a:solidFill>
              <a:srgbClr val="FF0000"/>
            </a:solidFill>
            <a:round/>
            <a:headEnd type="none" w="sm" len="sm"/>
            <a:tailEnd type="none" w="sm" len="sm"/>
          </a:ln>
          <a:effectLst/>
        </p:spPr>
        <p:txBody>
          <a:bodyPr/>
          <a:lstStyle/>
          <a:p>
            <a:endParaRPr lang="en-US"/>
          </a:p>
        </p:txBody>
      </p:sp>
    </p:spTree>
    <p:extLst>
      <p:ext uri="{BB962C8B-B14F-4D97-AF65-F5344CB8AC3E}">
        <p14:creationId xmlns:p14="http://schemas.microsoft.com/office/powerpoint/2010/main" val="4143582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2"/>
          <p:cNvSpPr>
            <a:spLocks noGrp="1" noChangeArrowheads="1"/>
          </p:cNvSpPr>
          <p:nvPr>
            <p:ph type="title"/>
          </p:nvPr>
        </p:nvSpPr>
        <p:spPr>
          <a:xfrm>
            <a:off x="381000" y="285750"/>
            <a:ext cx="8669338" cy="609600"/>
          </a:xfrm>
        </p:spPr>
        <p:txBody>
          <a:bodyPr/>
          <a:lstStyle/>
          <a:p>
            <a:r>
              <a:rPr lang="en-US" dirty="0"/>
              <a:t>Pinhole camera image</a:t>
            </a:r>
          </a:p>
        </p:txBody>
      </p:sp>
      <p:sp>
        <p:nvSpPr>
          <p:cNvPr id="832515" name="Rectangle 3"/>
          <p:cNvSpPr>
            <a:spLocks noGrp="1" noChangeArrowheads="1"/>
          </p:cNvSpPr>
          <p:nvPr>
            <p:ph type="body" idx="1"/>
          </p:nvPr>
        </p:nvSpPr>
        <p:spPr>
          <a:xfrm>
            <a:off x="3048000" y="5638800"/>
            <a:ext cx="5524500" cy="762000"/>
          </a:xfrm>
        </p:spPr>
        <p:txBody>
          <a:bodyPr/>
          <a:lstStyle/>
          <a:p>
            <a:pPr>
              <a:buFont typeface="Zapf Dingbats" charset="2"/>
              <a:buNone/>
            </a:pPr>
            <a:r>
              <a:rPr lang="en-US" sz="1600"/>
              <a:t>Photo by Robert Kosara, robert@kosara.net</a:t>
            </a:r>
          </a:p>
          <a:p>
            <a:pPr>
              <a:buFont typeface="Zapf Dingbats" charset="2"/>
              <a:buNone/>
            </a:pPr>
            <a:r>
              <a:rPr lang="en-US" sz="1600"/>
              <a:t>http://www.kosara.net/gallery/pinholeamsterdam/pic01.html </a:t>
            </a:r>
          </a:p>
        </p:txBody>
      </p:sp>
      <p:pic>
        <p:nvPicPr>
          <p:cNvPr id="832516" name="Picture 4"/>
          <p:cNvPicPr>
            <a:picLocks noChangeAspect="1" noChangeArrowheads="1"/>
          </p:cNvPicPr>
          <p:nvPr/>
        </p:nvPicPr>
        <p:blipFill>
          <a:blip r:embed="rId3" cstate="print"/>
          <a:srcRect/>
          <a:stretch>
            <a:fillRect/>
          </a:stretch>
        </p:blipFill>
        <p:spPr bwMode="auto">
          <a:xfrm>
            <a:off x="3124200" y="1676400"/>
            <a:ext cx="5372100" cy="3573463"/>
          </a:xfrm>
          <a:prstGeom prst="rect">
            <a:avLst/>
          </a:prstGeom>
          <a:noFill/>
          <a:effectLst>
            <a:outerShdw dist="71842" dir="2700000" algn="ctr" rotWithShape="0">
              <a:srgbClr val="424680"/>
            </a:outerShdw>
          </a:effectLst>
        </p:spPr>
      </p:pic>
      <p:sp>
        <p:nvSpPr>
          <p:cNvPr id="832517" name="Text Box 5"/>
          <p:cNvSpPr txBox="1">
            <a:spLocks noChangeArrowheads="1"/>
          </p:cNvSpPr>
          <p:nvPr/>
        </p:nvSpPr>
        <p:spPr bwMode="auto">
          <a:xfrm>
            <a:off x="4495800" y="1219200"/>
            <a:ext cx="1441450" cy="366713"/>
          </a:xfrm>
          <a:prstGeom prst="rect">
            <a:avLst/>
          </a:prstGeom>
          <a:noFill/>
          <a:ln w="12700">
            <a:noFill/>
            <a:miter lim="800000"/>
            <a:headEnd type="none" w="sm" len="sm"/>
            <a:tailEnd type="none" w="sm" len="sm"/>
          </a:ln>
          <a:effectLst/>
        </p:spPr>
        <p:txBody>
          <a:bodyPr wrap="none">
            <a:spAutoFit/>
          </a:bodyPr>
          <a:lstStyle/>
          <a:p>
            <a:r>
              <a:rPr lang="en-US"/>
              <a:t>Amsterdam</a:t>
            </a:r>
          </a:p>
        </p:txBody>
      </p:sp>
      <p:sp>
        <p:nvSpPr>
          <p:cNvPr id="832518" name="Rectangle 6"/>
          <p:cNvSpPr>
            <a:spLocks noChangeArrowheads="1"/>
          </p:cNvSpPr>
          <p:nvPr/>
        </p:nvSpPr>
        <p:spPr bwMode="auto">
          <a:xfrm>
            <a:off x="0" y="1600200"/>
            <a:ext cx="3124200" cy="3446463"/>
          </a:xfrm>
          <a:prstGeom prst="rect">
            <a:avLst/>
          </a:prstGeom>
          <a:noFill/>
          <a:ln w="12700">
            <a:noFill/>
            <a:miter lim="800000"/>
            <a:headEnd type="none" w="sm" len="sm"/>
            <a:tailEnd type="none" w="sm" len="sm"/>
          </a:ln>
          <a:effectLst/>
        </p:spPr>
        <p:txBody>
          <a:bodyPr>
            <a:spAutoFit/>
          </a:bodyPr>
          <a:lstStyle/>
          <a:p>
            <a:pPr lvl="1">
              <a:spcBef>
                <a:spcPct val="50000"/>
              </a:spcBef>
              <a:buClr>
                <a:schemeClr val="tx2"/>
              </a:buClr>
              <a:buFont typeface="Wingdings" pitchFamily="2" charset="2"/>
              <a:buChar char="ü"/>
            </a:pPr>
            <a:r>
              <a:rPr lang="en-US" sz="2200" b="0">
                <a:solidFill>
                  <a:srgbClr val="D82204"/>
                </a:solidFill>
              </a:rPr>
              <a:t>straight line</a:t>
            </a:r>
          </a:p>
          <a:p>
            <a:pPr lvl="1">
              <a:spcBef>
                <a:spcPct val="50000"/>
              </a:spcBef>
              <a:buClr>
                <a:schemeClr val="tx2"/>
              </a:buClr>
              <a:buFont typeface="Symbol" pitchFamily="18" charset="2"/>
              <a:buChar char="´"/>
            </a:pPr>
            <a:r>
              <a:rPr lang="en-US" sz="2200" b="0">
                <a:solidFill>
                  <a:srgbClr val="D82204"/>
                </a:solidFill>
              </a:rPr>
              <a:t>size</a:t>
            </a:r>
          </a:p>
          <a:p>
            <a:pPr lvl="1">
              <a:spcBef>
                <a:spcPct val="50000"/>
              </a:spcBef>
              <a:buClr>
                <a:schemeClr val="tx2"/>
              </a:buClr>
              <a:buSzPct val="70000"/>
              <a:buFont typeface="Zapf Dingbats" charset="2"/>
              <a:buChar char="l"/>
            </a:pPr>
            <a:r>
              <a:rPr lang="en-US" sz="2200" b="0">
                <a:solidFill>
                  <a:srgbClr val="C0C0C0"/>
                </a:solidFill>
              </a:rPr>
              <a:t>parallelism/angle</a:t>
            </a:r>
          </a:p>
          <a:p>
            <a:pPr lvl="1">
              <a:spcBef>
                <a:spcPct val="50000"/>
              </a:spcBef>
              <a:buClr>
                <a:schemeClr val="tx2"/>
              </a:buClr>
              <a:buSzPct val="70000"/>
              <a:buFont typeface="Zapf Dingbats" charset="2"/>
              <a:buChar char="l"/>
            </a:pPr>
            <a:r>
              <a:rPr lang="en-US" sz="2200" b="0">
                <a:solidFill>
                  <a:srgbClr val="C0C0C0"/>
                </a:solidFill>
              </a:rPr>
              <a:t>shape</a:t>
            </a:r>
          </a:p>
          <a:p>
            <a:pPr lvl="1">
              <a:spcBef>
                <a:spcPct val="50000"/>
              </a:spcBef>
              <a:buClr>
                <a:schemeClr val="tx2"/>
              </a:buClr>
              <a:buSzPct val="70000"/>
              <a:buFont typeface="Zapf Dingbats" charset="2"/>
              <a:buChar char="l"/>
            </a:pPr>
            <a:r>
              <a:rPr lang="en-US" sz="2200" b="0">
                <a:solidFill>
                  <a:srgbClr val="C0C0C0"/>
                </a:solidFill>
              </a:rPr>
              <a:t>shape of planes </a:t>
            </a:r>
          </a:p>
          <a:p>
            <a:pPr lvl="1">
              <a:spcBef>
                <a:spcPct val="50000"/>
              </a:spcBef>
              <a:buClr>
                <a:schemeClr val="tx2"/>
              </a:buClr>
              <a:buSzPct val="70000"/>
              <a:buFont typeface="Zapf Dingbats" charset="2"/>
              <a:buChar char="l"/>
            </a:pPr>
            <a:endParaRPr lang="en-US" sz="2200" b="0">
              <a:solidFill>
                <a:srgbClr val="C0C0C0"/>
              </a:solidFill>
            </a:endParaRPr>
          </a:p>
          <a:p>
            <a:pPr lvl="1">
              <a:spcBef>
                <a:spcPct val="50000"/>
              </a:spcBef>
              <a:buClr>
                <a:schemeClr val="tx2"/>
              </a:buClr>
              <a:buSzPct val="70000"/>
              <a:buFont typeface="Zapf Dingbats" charset="2"/>
              <a:buChar char="l"/>
            </a:pPr>
            <a:r>
              <a:rPr lang="en-US" sz="2200" b="0">
                <a:solidFill>
                  <a:srgbClr val="C0C0C0"/>
                </a:solidFill>
              </a:rPr>
              <a:t>depth</a:t>
            </a:r>
          </a:p>
        </p:txBody>
      </p:sp>
      <p:sp>
        <p:nvSpPr>
          <p:cNvPr id="832519" name="Line 7"/>
          <p:cNvSpPr>
            <a:spLocks noChangeShapeType="1"/>
          </p:cNvSpPr>
          <p:nvPr/>
        </p:nvSpPr>
        <p:spPr bwMode="auto">
          <a:xfrm flipV="1">
            <a:off x="3505200" y="3505200"/>
            <a:ext cx="3048000" cy="1600200"/>
          </a:xfrm>
          <a:prstGeom prst="line">
            <a:avLst/>
          </a:prstGeom>
          <a:noFill/>
          <a:ln w="25400">
            <a:solidFill>
              <a:srgbClr val="FF0000"/>
            </a:solidFill>
            <a:round/>
            <a:headEnd type="none" w="sm" len="sm"/>
            <a:tailEnd type="none" w="sm" len="sm"/>
          </a:ln>
          <a:effectLst/>
        </p:spPr>
        <p:txBody>
          <a:bodyPr/>
          <a:lstStyle/>
          <a:p>
            <a:endParaRPr lang="en-US"/>
          </a:p>
        </p:txBody>
      </p:sp>
      <p:sp>
        <p:nvSpPr>
          <p:cNvPr id="832522" name="Freeform 10"/>
          <p:cNvSpPr>
            <a:spLocks/>
          </p:cNvSpPr>
          <p:nvPr/>
        </p:nvSpPr>
        <p:spPr bwMode="auto">
          <a:xfrm>
            <a:off x="7251700" y="2755900"/>
            <a:ext cx="174625" cy="431800"/>
          </a:xfrm>
          <a:custGeom>
            <a:avLst/>
            <a:gdLst/>
            <a:ahLst/>
            <a:cxnLst>
              <a:cxn ang="0">
                <a:pos x="110" y="0"/>
              </a:cxn>
              <a:cxn ang="0">
                <a:pos x="94" y="272"/>
              </a:cxn>
              <a:cxn ang="0">
                <a:pos x="0" y="246"/>
              </a:cxn>
              <a:cxn ang="0">
                <a:pos x="2" y="140"/>
              </a:cxn>
              <a:cxn ang="0">
                <a:pos x="110" y="0"/>
              </a:cxn>
            </a:cxnLst>
            <a:rect l="0" t="0" r="r" b="b"/>
            <a:pathLst>
              <a:path w="110" h="272">
                <a:moveTo>
                  <a:pt x="110" y="0"/>
                </a:moveTo>
                <a:lnTo>
                  <a:pt x="94" y="272"/>
                </a:lnTo>
                <a:lnTo>
                  <a:pt x="0" y="246"/>
                </a:lnTo>
                <a:lnTo>
                  <a:pt x="2" y="140"/>
                </a:lnTo>
                <a:lnTo>
                  <a:pt x="110" y="0"/>
                </a:lnTo>
                <a:close/>
              </a:path>
            </a:pathLst>
          </a:custGeom>
          <a:noFill/>
          <a:ln w="25400" cap="flat" cmpd="sng">
            <a:solidFill>
              <a:srgbClr val="FF0000"/>
            </a:solidFill>
            <a:prstDash val="solid"/>
            <a:round/>
            <a:headEnd type="none" w="sm" len="sm"/>
            <a:tailEnd type="none" w="sm" len="sm"/>
          </a:ln>
          <a:effectLst/>
        </p:spPr>
        <p:txBody>
          <a:bodyPr/>
          <a:lstStyle/>
          <a:p>
            <a:endParaRPr lang="en-US"/>
          </a:p>
        </p:txBody>
      </p:sp>
      <p:sp>
        <p:nvSpPr>
          <p:cNvPr id="832523" name="Freeform 11"/>
          <p:cNvSpPr>
            <a:spLocks/>
          </p:cNvSpPr>
          <p:nvPr/>
        </p:nvSpPr>
        <p:spPr bwMode="auto">
          <a:xfrm>
            <a:off x="7483475" y="2241550"/>
            <a:ext cx="517525" cy="1054100"/>
          </a:xfrm>
          <a:custGeom>
            <a:avLst/>
            <a:gdLst/>
            <a:ahLst/>
            <a:cxnLst>
              <a:cxn ang="0">
                <a:pos x="326" y="0"/>
              </a:cxn>
              <a:cxn ang="0">
                <a:pos x="316" y="664"/>
              </a:cxn>
              <a:cxn ang="0">
                <a:pos x="0" y="626"/>
              </a:cxn>
              <a:cxn ang="0">
                <a:pos x="20" y="350"/>
              </a:cxn>
              <a:cxn ang="0">
                <a:pos x="326" y="0"/>
              </a:cxn>
            </a:cxnLst>
            <a:rect l="0" t="0" r="r" b="b"/>
            <a:pathLst>
              <a:path w="326" h="664">
                <a:moveTo>
                  <a:pt x="326" y="0"/>
                </a:moveTo>
                <a:lnTo>
                  <a:pt x="316" y="664"/>
                </a:lnTo>
                <a:lnTo>
                  <a:pt x="0" y="626"/>
                </a:lnTo>
                <a:lnTo>
                  <a:pt x="20" y="350"/>
                </a:lnTo>
                <a:lnTo>
                  <a:pt x="326" y="0"/>
                </a:lnTo>
                <a:close/>
              </a:path>
            </a:pathLst>
          </a:custGeom>
          <a:noFill/>
          <a:ln w="25400" cap="flat" cmpd="sng">
            <a:solidFill>
              <a:srgbClr val="0000FF"/>
            </a:solidFill>
            <a:prstDash val="solid"/>
            <a:round/>
            <a:headEnd type="none" w="sm" len="sm"/>
            <a:tailEnd type="none" w="sm" len="sm"/>
          </a:ln>
          <a:effectLst/>
        </p:spPr>
        <p:txBody>
          <a:bodyPr/>
          <a:lstStyle/>
          <a:p>
            <a:endParaRPr lang="en-US"/>
          </a:p>
        </p:txBody>
      </p:sp>
    </p:spTree>
    <p:extLst>
      <p:ext uri="{BB962C8B-B14F-4D97-AF65-F5344CB8AC3E}">
        <p14:creationId xmlns:p14="http://schemas.microsoft.com/office/powerpoint/2010/main" val="1811731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2"/>
          <p:cNvSpPr>
            <a:spLocks noGrp="1" noChangeArrowheads="1"/>
          </p:cNvSpPr>
          <p:nvPr>
            <p:ph type="title"/>
          </p:nvPr>
        </p:nvSpPr>
        <p:spPr>
          <a:xfrm>
            <a:off x="381000" y="285750"/>
            <a:ext cx="8669338" cy="609600"/>
          </a:xfrm>
        </p:spPr>
        <p:txBody>
          <a:bodyPr/>
          <a:lstStyle/>
          <a:p>
            <a:r>
              <a:rPr lang="en-US" dirty="0"/>
              <a:t>Pinhole camera image</a:t>
            </a:r>
          </a:p>
        </p:txBody>
      </p:sp>
      <p:sp>
        <p:nvSpPr>
          <p:cNvPr id="834563" name="Rectangle 3"/>
          <p:cNvSpPr>
            <a:spLocks noGrp="1" noChangeArrowheads="1"/>
          </p:cNvSpPr>
          <p:nvPr>
            <p:ph type="body" idx="1"/>
          </p:nvPr>
        </p:nvSpPr>
        <p:spPr>
          <a:xfrm>
            <a:off x="3048000" y="5638800"/>
            <a:ext cx="5524500" cy="762000"/>
          </a:xfrm>
        </p:spPr>
        <p:txBody>
          <a:bodyPr/>
          <a:lstStyle/>
          <a:p>
            <a:pPr>
              <a:buFont typeface="Zapf Dingbats" charset="2"/>
              <a:buNone/>
            </a:pPr>
            <a:r>
              <a:rPr lang="en-US" sz="1600"/>
              <a:t>Photo by Robert Kosara, robert@kosara.net</a:t>
            </a:r>
          </a:p>
          <a:p>
            <a:pPr>
              <a:buFont typeface="Zapf Dingbats" charset="2"/>
              <a:buNone/>
            </a:pPr>
            <a:r>
              <a:rPr lang="en-US" sz="1600"/>
              <a:t>http://www.kosara.net/gallery/pinholeamsterdam/pic01.html </a:t>
            </a:r>
          </a:p>
        </p:txBody>
      </p:sp>
      <p:pic>
        <p:nvPicPr>
          <p:cNvPr id="834564" name="Picture 4"/>
          <p:cNvPicPr>
            <a:picLocks noChangeAspect="1" noChangeArrowheads="1"/>
          </p:cNvPicPr>
          <p:nvPr/>
        </p:nvPicPr>
        <p:blipFill>
          <a:blip r:embed="rId3" cstate="print"/>
          <a:srcRect/>
          <a:stretch>
            <a:fillRect/>
          </a:stretch>
        </p:blipFill>
        <p:spPr bwMode="auto">
          <a:xfrm>
            <a:off x="3124200" y="1676400"/>
            <a:ext cx="5372100" cy="3573463"/>
          </a:xfrm>
          <a:prstGeom prst="rect">
            <a:avLst/>
          </a:prstGeom>
          <a:noFill/>
          <a:effectLst>
            <a:outerShdw dist="71842" dir="2700000" algn="ctr" rotWithShape="0">
              <a:srgbClr val="424680"/>
            </a:outerShdw>
          </a:effectLst>
        </p:spPr>
      </p:pic>
      <p:sp>
        <p:nvSpPr>
          <p:cNvPr id="834565" name="Text Box 5"/>
          <p:cNvSpPr txBox="1">
            <a:spLocks noChangeArrowheads="1"/>
          </p:cNvSpPr>
          <p:nvPr/>
        </p:nvSpPr>
        <p:spPr bwMode="auto">
          <a:xfrm>
            <a:off x="4495800" y="1219200"/>
            <a:ext cx="1441450" cy="366713"/>
          </a:xfrm>
          <a:prstGeom prst="rect">
            <a:avLst/>
          </a:prstGeom>
          <a:noFill/>
          <a:ln w="12700">
            <a:noFill/>
            <a:miter lim="800000"/>
            <a:headEnd type="none" w="sm" len="sm"/>
            <a:tailEnd type="none" w="sm" len="sm"/>
          </a:ln>
          <a:effectLst/>
        </p:spPr>
        <p:txBody>
          <a:bodyPr wrap="none">
            <a:spAutoFit/>
          </a:bodyPr>
          <a:lstStyle/>
          <a:p>
            <a:r>
              <a:rPr lang="en-US"/>
              <a:t>Amsterdam</a:t>
            </a:r>
          </a:p>
        </p:txBody>
      </p:sp>
      <p:sp>
        <p:nvSpPr>
          <p:cNvPr id="834566" name="Rectangle 6"/>
          <p:cNvSpPr>
            <a:spLocks noChangeArrowheads="1"/>
          </p:cNvSpPr>
          <p:nvPr/>
        </p:nvSpPr>
        <p:spPr bwMode="auto">
          <a:xfrm>
            <a:off x="0" y="1600200"/>
            <a:ext cx="3124200" cy="3446463"/>
          </a:xfrm>
          <a:prstGeom prst="rect">
            <a:avLst/>
          </a:prstGeom>
          <a:noFill/>
          <a:ln w="12700">
            <a:noFill/>
            <a:miter lim="800000"/>
            <a:headEnd type="none" w="sm" len="sm"/>
            <a:tailEnd type="none" w="sm" len="sm"/>
          </a:ln>
          <a:effectLst/>
        </p:spPr>
        <p:txBody>
          <a:bodyPr>
            <a:spAutoFit/>
          </a:bodyPr>
          <a:lstStyle/>
          <a:p>
            <a:pPr lvl="1">
              <a:spcBef>
                <a:spcPct val="50000"/>
              </a:spcBef>
              <a:buClr>
                <a:schemeClr val="tx2"/>
              </a:buClr>
              <a:buFont typeface="Wingdings" pitchFamily="2" charset="2"/>
              <a:buChar char="ü"/>
            </a:pPr>
            <a:r>
              <a:rPr lang="en-US" sz="2200" b="0">
                <a:solidFill>
                  <a:srgbClr val="D82204"/>
                </a:solidFill>
              </a:rPr>
              <a:t>straight line</a:t>
            </a:r>
          </a:p>
          <a:p>
            <a:pPr lvl="1">
              <a:spcBef>
                <a:spcPct val="50000"/>
              </a:spcBef>
              <a:buClr>
                <a:schemeClr val="tx2"/>
              </a:buClr>
              <a:buFont typeface="Symbol" pitchFamily="18" charset="2"/>
              <a:buChar char="´"/>
            </a:pPr>
            <a:r>
              <a:rPr lang="en-US" sz="2200" b="0">
                <a:solidFill>
                  <a:srgbClr val="D82204"/>
                </a:solidFill>
              </a:rPr>
              <a:t>size</a:t>
            </a:r>
          </a:p>
          <a:p>
            <a:pPr lvl="1">
              <a:spcBef>
                <a:spcPct val="50000"/>
              </a:spcBef>
              <a:buClr>
                <a:schemeClr val="tx2"/>
              </a:buClr>
              <a:buSzPct val="70000"/>
              <a:buFont typeface="Symbol" pitchFamily="18" charset="2"/>
              <a:buChar char="´"/>
            </a:pPr>
            <a:r>
              <a:rPr lang="en-US" sz="2200" b="0">
                <a:solidFill>
                  <a:srgbClr val="D82204"/>
                </a:solidFill>
              </a:rPr>
              <a:t>parallelism/angle</a:t>
            </a:r>
          </a:p>
          <a:p>
            <a:pPr lvl="1">
              <a:spcBef>
                <a:spcPct val="50000"/>
              </a:spcBef>
              <a:buClr>
                <a:schemeClr val="tx2"/>
              </a:buClr>
              <a:buSzPct val="70000"/>
              <a:buFont typeface="Zapf Dingbats" charset="2"/>
              <a:buChar char="l"/>
            </a:pPr>
            <a:r>
              <a:rPr lang="en-US" sz="2200" b="0">
                <a:solidFill>
                  <a:srgbClr val="C0C0C0"/>
                </a:solidFill>
              </a:rPr>
              <a:t>shape</a:t>
            </a:r>
          </a:p>
          <a:p>
            <a:pPr lvl="1">
              <a:spcBef>
                <a:spcPct val="50000"/>
              </a:spcBef>
              <a:buClr>
                <a:schemeClr val="tx2"/>
              </a:buClr>
              <a:buSzPct val="70000"/>
              <a:buFont typeface="Zapf Dingbats" charset="2"/>
              <a:buChar char="l"/>
            </a:pPr>
            <a:r>
              <a:rPr lang="en-US" sz="2200" b="0">
                <a:solidFill>
                  <a:srgbClr val="C0C0C0"/>
                </a:solidFill>
              </a:rPr>
              <a:t>shape of planes </a:t>
            </a:r>
          </a:p>
          <a:p>
            <a:pPr lvl="1">
              <a:spcBef>
                <a:spcPct val="50000"/>
              </a:spcBef>
              <a:buClr>
                <a:schemeClr val="tx2"/>
              </a:buClr>
              <a:buSzPct val="70000"/>
              <a:buFont typeface="Wingdings" pitchFamily="2" charset="2"/>
              <a:buNone/>
            </a:pPr>
            <a:endParaRPr lang="en-US" sz="2200" b="0">
              <a:solidFill>
                <a:srgbClr val="D82204"/>
              </a:solidFill>
            </a:endParaRPr>
          </a:p>
          <a:p>
            <a:pPr lvl="1">
              <a:spcBef>
                <a:spcPct val="50000"/>
              </a:spcBef>
              <a:buClr>
                <a:schemeClr val="tx2"/>
              </a:buClr>
              <a:buSzPct val="70000"/>
              <a:buFont typeface="Zapf Dingbats" charset="2"/>
              <a:buChar char="l"/>
            </a:pPr>
            <a:r>
              <a:rPr lang="en-US" sz="2200" b="0">
                <a:solidFill>
                  <a:srgbClr val="C0C0C0"/>
                </a:solidFill>
              </a:rPr>
              <a:t>depth</a:t>
            </a:r>
          </a:p>
        </p:txBody>
      </p:sp>
      <p:sp>
        <p:nvSpPr>
          <p:cNvPr id="834567" name="Line 7"/>
          <p:cNvSpPr>
            <a:spLocks noChangeShapeType="1"/>
          </p:cNvSpPr>
          <p:nvPr/>
        </p:nvSpPr>
        <p:spPr bwMode="auto">
          <a:xfrm flipV="1">
            <a:off x="3505200" y="3505200"/>
            <a:ext cx="3048000" cy="1600200"/>
          </a:xfrm>
          <a:prstGeom prst="line">
            <a:avLst/>
          </a:prstGeom>
          <a:noFill/>
          <a:ln w="25400">
            <a:solidFill>
              <a:srgbClr val="FF0000"/>
            </a:solidFill>
            <a:round/>
            <a:headEnd type="none" w="sm" len="sm"/>
            <a:tailEnd type="none" w="sm" len="sm"/>
          </a:ln>
          <a:effectLst/>
        </p:spPr>
        <p:txBody>
          <a:bodyPr/>
          <a:lstStyle/>
          <a:p>
            <a:endParaRPr lang="en-US"/>
          </a:p>
        </p:txBody>
      </p:sp>
      <p:sp>
        <p:nvSpPr>
          <p:cNvPr id="834568" name="Freeform 8"/>
          <p:cNvSpPr>
            <a:spLocks/>
          </p:cNvSpPr>
          <p:nvPr/>
        </p:nvSpPr>
        <p:spPr bwMode="auto">
          <a:xfrm>
            <a:off x="7251700" y="2755900"/>
            <a:ext cx="174625" cy="431800"/>
          </a:xfrm>
          <a:custGeom>
            <a:avLst/>
            <a:gdLst/>
            <a:ahLst/>
            <a:cxnLst>
              <a:cxn ang="0">
                <a:pos x="110" y="0"/>
              </a:cxn>
              <a:cxn ang="0">
                <a:pos x="94" y="272"/>
              </a:cxn>
              <a:cxn ang="0">
                <a:pos x="0" y="246"/>
              </a:cxn>
              <a:cxn ang="0">
                <a:pos x="2" y="140"/>
              </a:cxn>
              <a:cxn ang="0">
                <a:pos x="110" y="0"/>
              </a:cxn>
            </a:cxnLst>
            <a:rect l="0" t="0" r="r" b="b"/>
            <a:pathLst>
              <a:path w="110" h="272">
                <a:moveTo>
                  <a:pt x="110" y="0"/>
                </a:moveTo>
                <a:lnTo>
                  <a:pt x="94" y="272"/>
                </a:lnTo>
                <a:lnTo>
                  <a:pt x="0" y="246"/>
                </a:lnTo>
                <a:lnTo>
                  <a:pt x="2" y="140"/>
                </a:lnTo>
                <a:lnTo>
                  <a:pt x="110" y="0"/>
                </a:lnTo>
                <a:close/>
              </a:path>
            </a:pathLst>
          </a:custGeom>
          <a:noFill/>
          <a:ln w="25400" cap="flat" cmpd="sng">
            <a:solidFill>
              <a:srgbClr val="FF0000"/>
            </a:solidFill>
            <a:prstDash val="solid"/>
            <a:round/>
            <a:headEnd type="none" w="sm" len="sm"/>
            <a:tailEnd type="none" w="sm" len="sm"/>
          </a:ln>
          <a:effectLst/>
        </p:spPr>
        <p:txBody>
          <a:bodyPr/>
          <a:lstStyle/>
          <a:p>
            <a:endParaRPr lang="en-US"/>
          </a:p>
        </p:txBody>
      </p:sp>
      <p:sp>
        <p:nvSpPr>
          <p:cNvPr id="834569" name="Freeform 9"/>
          <p:cNvSpPr>
            <a:spLocks/>
          </p:cNvSpPr>
          <p:nvPr/>
        </p:nvSpPr>
        <p:spPr bwMode="auto">
          <a:xfrm>
            <a:off x="7483475" y="2241550"/>
            <a:ext cx="517525" cy="1054100"/>
          </a:xfrm>
          <a:custGeom>
            <a:avLst/>
            <a:gdLst/>
            <a:ahLst/>
            <a:cxnLst>
              <a:cxn ang="0">
                <a:pos x="326" y="0"/>
              </a:cxn>
              <a:cxn ang="0">
                <a:pos x="316" y="664"/>
              </a:cxn>
              <a:cxn ang="0">
                <a:pos x="0" y="626"/>
              </a:cxn>
              <a:cxn ang="0">
                <a:pos x="20" y="350"/>
              </a:cxn>
              <a:cxn ang="0">
                <a:pos x="326" y="0"/>
              </a:cxn>
            </a:cxnLst>
            <a:rect l="0" t="0" r="r" b="b"/>
            <a:pathLst>
              <a:path w="326" h="664">
                <a:moveTo>
                  <a:pt x="326" y="0"/>
                </a:moveTo>
                <a:lnTo>
                  <a:pt x="316" y="664"/>
                </a:lnTo>
                <a:lnTo>
                  <a:pt x="0" y="626"/>
                </a:lnTo>
                <a:lnTo>
                  <a:pt x="20" y="350"/>
                </a:lnTo>
                <a:lnTo>
                  <a:pt x="326" y="0"/>
                </a:lnTo>
                <a:close/>
              </a:path>
            </a:pathLst>
          </a:custGeom>
          <a:noFill/>
          <a:ln w="25400" cap="flat" cmpd="sng">
            <a:solidFill>
              <a:srgbClr val="0000FF"/>
            </a:solidFill>
            <a:prstDash val="solid"/>
            <a:round/>
            <a:headEnd type="none" w="sm" len="sm"/>
            <a:tailEnd type="none" w="sm" len="sm"/>
          </a:ln>
          <a:effectLst/>
        </p:spPr>
        <p:txBody>
          <a:bodyPr/>
          <a:lstStyle/>
          <a:p>
            <a:endParaRPr lang="en-US"/>
          </a:p>
        </p:txBody>
      </p:sp>
      <p:sp>
        <p:nvSpPr>
          <p:cNvPr id="834570" name="Line 10"/>
          <p:cNvSpPr>
            <a:spLocks noChangeShapeType="1"/>
          </p:cNvSpPr>
          <p:nvPr/>
        </p:nvSpPr>
        <p:spPr bwMode="auto">
          <a:xfrm>
            <a:off x="4343400" y="2514600"/>
            <a:ext cx="960438" cy="250825"/>
          </a:xfrm>
          <a:prstGeom prst="line">
            <a:avLst/>
          </a:prstGeom>
          <a:noFill/>
          <a:ln w="25400">
            <a:solidFill>
              <a:srgbClr val="FF0000"/>
            </a:solidFill>
            <a:round/>
            <a:headEnd type="none" w="sm" len="sm"/>
            <a:tailEnd type="none" w="sm" len="sm"/>
          </a:ln>
          <a:effectLst/>
        </p:spPr>
        <p:txBody>
          <a:bodyPr/>
          <a:lstStyle/>
          <a:p>
            <a:endParaRPr lang="en-US"/>
          </a:p>
        </p:txBody>
      </p:sp>
      <p:sp>
        <p:nvSpPr>
          <p:cNvPr id="834571" name="Line 11"/>
          <p:cNvSpPr>
            <a:spLocks noChangeShapeType="1"/>
          </p:cNvSpPr>
          <p:nvPr/>
        </p:nvSpPr>
        <p:spPr bwMode="auto">
          <a:xfrm flipV="1">
            <a:off x="4343400" y="2971800"/>
            <a:ext cx="914400" cy="0"/>
          </a:xfrm>
          <a:prstGeom prst="line">
            <a:avLst/>
          </a:prstGeom>
          <a:noFill/>
          <a:ln w="25400">
            <a:solidFill>
              <a:srgbClr val="FF0000"/>
            </a:solidFill>
            <a:round/>
            <a:headEnd type="none" w="sm" len="sm"/>
            <a:tailEnd type="none" w="sm" len="sm"/>
          </a:ln>
          <a:effectLst/>
        </p:spPr>
        <p:txBody>
          <a:bodyPr/>
          <a:lstStyle/>
          <a:p>
            <a:endParaRPr lang="en-US"/>
          </a:p>
        </p:txBody>
      </p:sp>
      <p:sp>
        <p:nvSpPr>
          <p:cNvPr id="834572" name="Line 12"/>
          <p:cNvSpPr>
            <a:spLocks noChangeShapeType="1"/>
          </p:cNvSpPr>
          <p:nvPr/>
        </p:nvSpPr>
        <p:spPr bwMode="auto">
          <a:xfrm>
            <a:off x="4343400" y="2057400"/>
            <a:ext cx="942975" cy="457200"/>
          </a:xfrm>
          <a:prstGeom prst="line">
            <a:avLst/>
          </a:prstGeom>
          <a:noFill/>
          <a:ln w="25400">
            <a:solidFill>
              <a:srgbClr val="FF0000"/>
            </a:solidFill>
            <a:round/>
            <a:headEnd type="none" w="sm" len="sm"/>
            <a:tailEnd type="none" w="sm" len="sm"/>
          </a:ln>
          <a:effectLst/>
        </p:spPr>
        <p:txBody>
          <a:bodyPr/>
          <a:lstStyle/>
          <a:p>
            <a:endParaRPr lang="en-US"/>
          </a:p>
        </p:txBody>
      </p:sp>
      <p:sp>
        <p:nvSpPr>
          <p:cNvPr id="834573" name="Line 13"/>
          <p:cNvSpPr>
            <a:spLocks noChangeShapeType="1"/>
          </p:cNvSpPr>
          <p:nvPr/>
        </p:nvSpPr>
        <p:spPr bwMode="auto">
          <a:xfrm flipV="1">
            <a:off x="4314825" y="2057400"/>
            <a:ext cx="28575" cy="914400"/>
          </a:xfrm>
          <a:prstGeom prst="line">
            <a:avLst/>
          </a:prstGeom>
          <a:noFill/>
          <a:ln w="25400">
            <a:solidFill>
              <a:srgbClr val="FF0000"/>
            </a:solidFill>
            <a:round/>
            <a:headEnd type="none" w="sm" len="sm"/>
            <a:tailEnd type="none" w="sm" len="sm"/>
          </a:ln>
          <a:effectLst/>
        </p:spPr>
        <p:txBody>
          <a:bodyPr/>
          <a:lstStyle/>
          <a:p>
            <a:endParaRPr lang="en-US"/>
          </a:p>
        </p:txBody>
      </p:sp>
      <p:sp>
        <p:nvSpPr>
          <p:cNvPr id="834580" name="Line 20"/>
          <p:cNvSpPr>
            <a:spLocks noChangeShapeType="1"/>
          </p:cNvSpPr>
          <p:nvPr/>
        </p:nvSpPr>
        <p:spPr bwMode="auto">
          <a:xfrm flipV="1">
            <a:off x="5276850" y="2514600"/>
            <a:ext cx="9525" cy="434975"/>
          </a:xfrm>
          <a:prstGeom prst="line">
            <a:avLst/>
          </a:prstGeom>
          <a:noFill/>
          <a:ln w="25400">
            <a:solidFill>
              <a:srgbClr val="FF0000"/>
            </a:solidFill>
            <a:round/>
            <a:headEnd type="none" w="sm" len="sm"/>
            <a:tailEnd type="none" w="sm" len="sm"/>
          </a:ln>
          <a:effectLst/>
        </p:spPr>
        <p:txBody>
          <a:bodyPr/>
          <a:lstStyle/>
          <a:p>
            <a:endParaRPr lang="en-US"/>
          </a:p>
        </p:txBody>
      </p:sp>
    </p:spTree>
    <p:extLst>
      <p:ext uri="{BB962C8B-B14F-4D97-AF65-F5344CB8AC3E}">
        <p14:creationId xmlns:p14="http://schemas.microsoft.com/office/powerpoint/2010/main" val="914089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Rectangle 2"/>
          <p:cNvSpPr>
            <a:spLocks noGrp="1" noChangeArrowheads="1"/>
          </p:cNvSpPr>
          <p:nvPr>
            <p:ph type="title"/>
          </p:nvPr>
        </p:nvSpPr>
        <p:spPr>
          <a:xfrm>
            <a:off x="381000" y="285750"/>
            <a:ext cx="8669338" cy="609600"/>
          </a:xfrm>
        </p:spPr>
        <p:txBody>
          <a:bodyPr/>
          <a:lstStyle/>
          <a:p>
            <a:r>
              <a:rPr lang="en-US" dirty="0"/>
              <a:t>Pinhole camera image</a:t>
            </a:r>
          </a:p>
        </p:txBody>
      </p:sp>
      <p:sp>
        <p:nvSpPr>
          <p:cNvPr id="838659" name="Rectangle 3"/>
          <p:cNvSpPr>
            <a:spLocks noGrp="1" noChangeArrowheads="1"/>
          </p:cNvSpPr>
          <p:nvPr>
            <p:ph type="body" idx="1"/>
          </p:nvPr>
        </p:nvSpPr>
        <p:spPr>
          <a:xfrm>
            <a:off x="3048000" y="5638800"/>
            <a:ext cx="5524500" cy="762000"/>
          </a:xfrm>
        </p:spPr>
        <p:txBody>
          <a:bodyPr/>
          <a:lstStyle/>
          <a:p>
            <a:pPr>
              <a:buFont typeface="Zapf Dingbats" charset="2"/>
              <a:buNone/>
            </a:pPr>
            <a:r>
              <a:rPr lang="en-US" sz="1600"/>
              <a:t>Photo by Robert Kosara, robert@kosara.net</a:t>
            </a:r>
          </a:p>
          <a:p>
            <a:pPr>
              <a:buFont typeface="Zapf Dingbats" charset="2"/>
              <a:buNone/>
            </a:pPr>
            <a:r>
              <a:rPr lang="en-US" sz="1600"/>
              <a:t>http://www.kosara.net/gallery/pinholeamsterdam/pic01.html </a:t>
            </a:r>
          </a:p>
        </p:txBody>
      </p:sp>
      <p:pic>
        <p:nvPicPr>
          <p:cNvPr id="838660" name="Picture 4"/>
          <p:cNvPicPr>
            <a:picLocks noChangeAspect="1" noChangeArrowheads="1"/>
          </p:cNvPicPr>
          <p:nvPr/>
        </p:nvPicPr>
        <p:blipFill>
          <a:blip r:embed="rId3" cstate="print"/>
          <a:srcRect/>
          <a:stretch>
            <a:fillRect/>
          </a:stretch>
        </p:blipFill>
        <p:spPr bwMode="auto">
          <a:xfrm>
            <a:off x="3124200" y="1676400"/>
            <a:ext cx="5372100" cy="3573463"/>
          </a:xfrm>
          <a:prstGeom prst="rect">
            <a:avLst/>
          </a:prstGeom>
          <a:noFill/>
          <a:effectLst>
            <a:outerShdw dist="71842" dir="2700000" algn="ctr" rotWithShape="0">
              <a:srgbClr val="424680"/>
            </a:outerShdw>
          </a:effectLst>
        </p:spPr>
      </p:pic>
      <p:sp>
        <p:nvSpPr>
          <p:cNvPr id="838661" name="Text Box 5"/>
          <p:cNvSpPr txBox="1">
            <a:spLocks noChangeArrowheads="1"/>
          </p:cNvSpPr>
          <p:nvPr/>
        </p:nvSpPr>
        <p:spPr bwMode="auto">
          <a:xfrm>
            <a:off x="4495800" y="1219200"/>
            <a:ext cx="1441450" cy="366713"/>
          </a:xfrm>
          <a:prstGeom prst="rect">
            <a:avLst/>
          </a:prstGeom>
          <a:noFill/>
          <a:ln w="12700">
            <a:noFill/>
            <a:miter lim="800000"/>
            <a:headEnd type="none" w="sm" len="sm"/>
            <a:tailEnd type="none" w="sm" len="sm"/>
          </a:ln>
          <a:effectLst/>
        </p:spPr>
        <p:txBody>
          <a:bodyPr wrap="none">
            <a:spAutoFit/>
          </a:bodyPr>
          <a:lstStyle/>
          <a:p>
            <a:r>
              <a:rPr lang="en-US"/>
              <a:t>Amsterdam</a:t>
            </a:r>
          </a:p>
        </p:txBody>
      </p:sp>
      <p:sp>
        <p:nvSpPr>
          <p:cNvPr id="838662" name="Rectangle 6"/>
          <p:cNvSpPr>
            <a:spLocks noChangeArrowheads="1"/>
          </p:cNvSpPr>
          <p:nvPr/>
        </p:nvSpPr>
        <p:spPr bwMode="auto">
          <a:xfrm>
            <a:off x="0" y="1600200"/>
            <a:ext cx="3124200" cy="3446463"/>
          </a:xfrm>
          <a:prstGeom prst="rect">
            <a:avLst/>
          </a:prstGeom>
          <a:noFill/>
          <a:ln w="12700">
            <a:noFill/>
            <a:miter lim="800000"/>
            <a:headEnd type="none" w="sm" len="sm"/>
            <a:tailEnd type="none" w="sm" len="sm"/>
          </a:ln>
          <a:effectLst/>
        </p:spPr>
        <p:txBody>
          <a:bodyPr>
            <a:spAutoFit/>
          </a:bodyPr>
          <a:lstStyle/>
          <a:p>
            <a:pPr lvl="1">
              <a:spcBef>
                <a:spcPct val="50000"/>
              </a:spcBef>
              <a:buClr>
                <a:schemeClr val="tx2"/>
              </a:buClr>
              <a:buFont typeface="Wingdings" pitchFamily="2" charset="2"/>
              <a:buChar char="ü"/>
            </a:pPr>
            <a:r>
              <a:rPr lang="en-US" sz="2200" b="0">
                <a:solidFill>
                  <a:srgbClr val="D82204"/>
                </a:solidFill>
              </a:rPr>
              <a:t>straight line</a:t>
            </a:r>
          </a:p>
          <a:p>
            <a:pPr lvl="1">
              <a:spcBef>
                <a:spcPct val="50000"/>
              </a:spcBef>
              <a:buClr>
                <a:schemeClr val="tx2"/>
              </a:buClr>
              <a:buFont typeface="Symbol" pitchFamily="18" charset="2"/>
              <a:buChar char="´"/>
            </a:pPr>
            <a:r>
              <a:rPr lang="en-US" sz="2200" b="0">
                <a:solidFill>
                  <a:srgbClr val="D82204"/>
                </a:solidFill>
              </a:rPr>
              <a:t>size</a:t>
            </a:r>
          </a:p>
          <a:p>
            <a:pPr lvl="1">
              <a:spcBef>
                <a:spcPct val="50000"/>
              </a:spcBef>
              <a:buClr>
                <a:schemeClr val="tx2"/>
              </a:buClr>
              <a:buSzPct val="70000"/>
              <a:buFont typeface="Symbol" pitchFamily="18" charset="2"/>
              <a:buChar char="´"/>
            </a:pPr>
            <a:r>
              <a:rPr lang="en-US" sz="2200" b="0">
                <a:solidFill>
                  <a:srgbClr val="D82204"/>
                </a:solidFill>
              </a:rPr>
              <a:t>parallelism/angle</a:t>
            </a:r>
          </a:p>
          <a:p>
            <a:pPr lvl="1">
              <a:spcBef>
                <a:spcPct val="50000"/>
              </a:spcBef>
              <a:buClr>
                <a:schemeClr val="tx2"/>
              </a:buClr>
              <a:buSzPct val="70000"/>
              <a:buFont typeface="Symbol" pitchFamily="18" charset="2"/>
              <a:buChar char="´"/>
            </a:pPr>
            <a:r>
              <a:rPr lang="en-US" sz="2200" b="0">
                <a:solidFill>
                  <a:srgbClr val="D82204"/>
                </a:solidFill>
              </a:rPr>
              <a:t>shape</a:t>
            </a:r>
          </a:p>
          <a:p>
            <a:pPr lvl="1">
              <a:spcBef>
                <a:spcPct val="50000"/>
              </a:spcBef>
              <a:buClr>
                <a:schemeClr val="tx2"/>
              </a:buClr>
              <a:buSzPct val="70000"/>
              <a:buFont typeface="Zapf Dingbats" charset="2"/>
              <a:buChar char="l"/>
            </a:pPr>
            <a:r>
              <a:rPr lang="en-US" sz="2200" b="0">
                <a:solidFill>
                  <a:srgbClr val="C0C0C0"/>
                </a:solidFill>
              </a:rPr>
              <a:t>shape of planes </a:t>
            </a:r>
          </a:p>
          <a:p>
            <a:pPr lvl="1">
              <a:spcBef>
                <a:spcPct val="50000"/>
              </a:spcBef>
              <a:buClr>
                <a:schemeClr val="tx2"/>
              </a:buClr>
              <a:buSzPct val="70000"/>
              <a:buFont typeface="Zapf Dingbats" charset="2"/>
              <a:buChar char="l"/>
            </a:pPr>
            <a:endParaRPr lang="en-US" sz="2200" b="0">
              <a:solidFill>
                <a:srgbClr val="C0C0C0"/>
              </a:solidFill>
            </a:endParaRPr>
          </a:p>
          <a:p>
            <a:pPr lvl="1">
              <a:spcBef>
                <a:spcPct val="50000"/>
              </a:spcBef>
              <a:buClr>
                <a:schemeClr val="tx2"/>
              </a:buClr>
              <a:buSzPct val="70000"/>
              <a:buFont typeface="Zapf Dingbats" charset="2"/>
              <a:buChar char="l"/>
            </a:pPr>
            <a:r>
              <a:rPr lang="en-US" sz="2200" b="0">
                <a:solidFill>
                  <a:srgbClr val="C0C0C0"/>
                </a:solidFill>
              </a:rPr>
              <a:t>depth</a:t>
            </a:r>
          </a:p>
        </p:txBody>
      </p:sp>
      <p:sp>
        <p:nvSpPr>
          <p:cNvPr id="838663" name="Line 7"/>
          <p:cNvSpPr>
            <a:spLocks noChangeShapeType="1"/>
          </p:cNvSpPr>
          <p:nvPr/>
        </p:nvSpPr>
        <p:spPr bwMode="auto">
          <a:xfrm flipV="1">
            <a:off x="3505200" y="3505200"/>
            <a:ext cx="3048000" cy="1600200"/>
          </a:xfrm>
          <a:prstGeom prst="line">
            <a:avLst/>
          </a:prstGeom>
          <a:noFill/>
          <a:ln w="25400">
            <a:solidFill>
              <a:srgbClr val="FF0000"/>
            </a:solidFill>
            <a:round/>
            <a:headEnd type="none" w="sm" len="sm"/>
            <a:tailEnd type="none" w="sm" len="sm"/>
          </a:ln>
          <a:effectLst/>
        </p:spPr>
        <p:txBody>
          <a:bodyPr/>
          <a:lstStyle/>
          <a:p>
            <a:endParaRPr lang="en-US"/>
          </a:p>
        </p:txBody>
      </p:sp>
      <p:sp>
        <p:nvSpPr>
          <p:cNvPr id="838664" name="Freeform 8"/>
          <p:cNvSpPr>
            <a:spLocks/>
          </p:cNvSpPr>
          <p:nvPr/>
        </p:nvSpPr>
        <p:spPr bwMode="auto">
          <a:xfrm>
            <a:off x="7251700" y="2755900"/>
            <a:ext cx="174625" cy="431800"/>
          </a:xfrm>
          <a:custGeom>
            <a:avLst/>
            <a:gdLst/>
            <a:ahLst/>
            <a:cxnLst>
              <a:cxn ang="0">
                <a:pos x="110" y="0"/>
              </a:cxn>
              <a:cxn ang="0">
                <a:pos x="94" y="272"/>
              </a:cxn>
              <a:cxn ang="0">
                <a:pos x="0" y="246"/>
              </a:cxn>
              <a:cxn ang="0">
                <a:pos x="2" y="140"/>
              </a:cxn>
              <a:cxn ang="0">
                <a:pos x="110" y="0"/>
              </a:cxn>
            </a:cxnLst>
            <a:rect l="0" t="0" r="r" b="b"/>
            <a:pathLst>
              <a:path w="110" h="272">
                <a:moveTo>
                  <a:pt x="110" y="0"/>
                </a:moveTo>
                <a:lnTo>
                  <a:pt x="94" y="272"/>
                </a:lnTo>
                <a:lnTo>
                  <a:pt x="0" y="246"/>
                </a:lnTo>
                <a:lnTo>
                  <a:pt x="2" y="140"/>
                </a:lnTo>
                <a:lnTo>
                  <a:pt x="110" y="0"/>
                </a:lnTo>
                <a:close/>
              </a:path>
            </a:pathLst>
          </a:custGeom>
          <a:noFill/>
          <a:ln w="25400" cap="flat" cmpd="sng">
            <a:solidFill>
              <a:srgbClr val="FF0000"/>
            </a:solidFill>
            <a:prstDash val="solid"/>
            <a:round/>
            <a:headEnd type="none" w="sm" len="sm"/>
            <a:tailEnd type="none" w="sm" len="sm"/>
          </a:ln>
          <a:effectLst/>
        </p:spPr>
        <p:txBody>
          <a:bodyPr/>
          <a:lstStyle/>
          <a:p>
            <a:endParaRPr lang="en-US"/>
          </a:p>
        </p:txBody>
      </p:sp>
      <p:sp>
        <p:nvSpPr>
          <p:cNvPr id="838665" name="Freeform 9"/>
          <p:cNvSpPr>
            <a:spLocks/>
          </p:cNvSpPr>
          <p:nvPr/>
        </p:nvSpPr>
        <p:spPr bwMode="auto">
          <a:xfrm>
            <a:off x="7483475" y="2241550"/>
            <a:ext cx="517525" cy="1054100"/>
          </a:xfrm>
          <a:custGeom>
            <a:avLst/>
            <a:gdLst/>
            <a:ahLst/>
            <a:cxnLst>
              <a:cxn ang="0">
                <a:pos x="326" y="0"/>
              </a:cxn>
              <a:cxn ang="0">
                <a:pos x="316" y="664"/>
              </a:cxn>
              <a:cxn ang="0">
                <a:pos x="0" y="626"/>
              </a:cxn>
              <a:cxn ang="0">
                <a:pos x="20" y="350"/>
              </a:cxn>
              <a:cxn ang="0">
                <a:pos x="326" y="0"/>
              </a:cxn>
            </a:cxnLst>
            <a:rect l="0" t="0" r="r" b="b"/>
            <a:pathLst>
              <a:path w="326" h="664">
                <a:moveTo>
                  <a:pt x="326" y="0"/>
                </a:moveTo>
                <a:lnTo>
                  <a:pt x="316" y="664"/>
                </a:lnTo>
                <a:lnTo>
                  <a:pt x="0" y="626"/>
                </a:lnTo>
                <a:lnTo>
                  <a:pt x="20" y="350"/>
                </a:lnTo>
                <a:lnTo>
                  <a:pt x="326" y="0"/>
                </a:lnTo>
                <a:close/>
              </a:path>
            </a:pathLst>
          </a:custGeom>
          <a:noFill/>
          <a:ln w="25400" cap="flat" cmpd="sng">
            <a:solidFill>
              <a:srgbClr val="0000FF"/>
            </a:solidFill>
            <a:prstDash val="solid"/>
            <a:round/>
            <a:headEnd type="none" w="sm" len="sm"/>
            <a:tailEnd type="none" w="sm" len="sm"/>
          </a:ln>
          <a:effectLst/>
        </p:spPr>
        <p:txBody>
          <a:bodyPr/>
          <a:lstStyle/>
          <a:p>
            <a:endParaRPr lang="en-US"/>
          </a:p>
        </p:txBody>
      </p:sp>
      <p:sp>
        <p:nvSpPr>
          <p:cNvPr id="838666" name="Line 10"/>
          <p:cNvSpPr>
            <a:spLocks noChangeShapeType="1"/>
          </p:cNvSpPr>
          <p:nvPr/>
        </p:nvSpPr>
        <p:spPr bwMode="auto">
          <a:xfrm>
            <a:off x="4343400" y="2514600"/>
            <a:ext cx="960438" cy="250825"/>
          </a:xfrm>
          <a:prstGeom prst="line">
            <a:avLst/>
          </a:prstGeom>
          <a:noFill/>
          <a:ln w="25400">
            <a:solidFill>
              <a:srgbClr val="FF0000"/>
            </a:solidFill>
            <a:round/>
            <a:headEnd type="none" w="sm" len="sm"/>
            <a:tailEnd type="none" w="sm" len="sm"/>
          </a:ln>
          <a:effectLst/>
        </p:spPr>
        <p:txBody>
          <a:bodyPr/>
          <a:lstStyle/>
          <a:p>
            <a:endParaRPr lang="en-US"/>
          </a:p>
        </p:txBody>
      </p:sp>
      <p:sp>
        <p:nvSpPr>
          <p:cNvPr id="838667" name="Line 11"/>
          <p:cNvSpPr>
            <a:spLocks noChangeShapeType="1"/>
          </p:cNvSpPr>
          <p:nvPr/>
        </p:nvSpPr>
        <p:spPr bwMode="auto">
          <a:xfrm flipV="1">
            <a:off x="4343400" y="2971800"/>
            <a:ext cx="914400" cy="0"/>
          </a:xfrm>
          <a:prstGeom prst="line">
            <a:avLst/>
          </a:prstGeom>
          <a:noFill/>
          <a:ln w="25400">
            <a:solidFill>
              <a:srgbClr val="FF0000"/>
            </a:solidFill>
            <a:round/>
            <a:headEnd type="none" w="sm" len="sm"/>
            <a:tailEnd type="none" w="sm" len="sm"/>
          </a:ln>
          <a:effectLst/>
        </p:spPr>
        <p:txBody>
          <a:bodyPr/>
          <a:lstStyle/>
          <a:p>
            <a:endParaRPr lang="en-US"/>
          </a:p>
        </p:txBody>
      </p:sp>
      <p:sp>
        <p:nvSpPr>
          <p:cNvPr id="838668" name="Line 12"/>
          <p:cNvSpPr>
            <a:spLocks noChangeShapeType="1"/>
          </p:cNvSpPr>
          <p:nvPr/>
        </p:nvSpPr>
        <p:spPr bwMode="auto">
          <a:xfrm>
            <a:off x="4343400" y="2057400"/>
            <a:ext cx="942975" cy="457200"/>
          </a:xfrm>
          <a:prstGeom prst="line">
            <a:avLst/>
          </a:prstGeom>
          <a:noFill/>
          <a:ln w="25400">
            <a:solidFill>
              <a:srgbClr val="FF0000"/>
            </a:solidFill>
            <a:round/>
            <a:headEnd type="none" w="sm" len="sm"/>
            <a:tailEnd type="none" w="sm" len="sm"/>
          </a:ln>
          <a:effectLst/>
        </p:spPr>
        <p:txBody>
          <a:bodyPr/>
          <a:lstStyle/>
          <a:p>
            <a:endParaRPr lang="en-US"/>
          </a:p>
        </p:txBody>
      </p:sp>
      <p:sp>
        <p:nvSpPr>
          <p:cNvPr id="838669" name="Line 13"/>
          <p:cNvSpPr>
            <a:spLocks noChangeShapeType="1"/>
          </p:cNvSpPr>
          <p:nvPr/>
        </p:nvSpPr>
        <p:spPr bwMode="auto">
          <a:xfrm flipV="1">
            <a:off x="4314825" y="2057400"/>
            <a:ext cx="28575" cy="914400"/>
          </a:xfrm>
          <a:prstGeom prst="line">
            <a:avLst/>
          </a:prstGeom>
          <a:noFill/>
          <a:ln w="25400">
            <a:solidFill>
              <a:srgbClr val="FF0000"/>
            </a:solidFill>
            <a:round/>
            <a:headEnd type="none" w="sm" len="sm"/>
            <a:tailEnd type="none" w="sm" len="sm"/>
          </a:ln>
          <a:effectLst/>
        </p:spPr>
        <p:txBody>
          <a:bodyPr/>
          <a:lstStyle/>
          <a:p>
            <a:endParaRPr lang="en-US"/>
          </a:p>
        </p:txBody>
      </p:sp>
      <p:sp>
        <p:nvSpPr>
          <p:cNvPr id="838671" name="Line 15"/>
          <p:cNvSpPr>
            <a:spLocks noChangeShapeType="1"/>
          </p:cNvSpPr>
          <p:nvPr/>
        </p:nvSpPr>
        <p:spPr bwMode="auto">
          <a:xfrm flipV="1">
            <a:off x="5029200" y="2962275"/>
            <a:ext cx="1198563" cy="9525"/>
          </a:xfrm>
          <a:prstGeom prst="line">
            <a:avLst/>
          </a:prstGeom>
          <a:noFill/>
          <a:ln w="25400">
            <a:solidFill>
              <a:srgbClr val="FF0000"/>
            </a:solidFill>
            <a:prstDash val="dash"/>
            <a:round/>
            <a:headEnd type="none" w="sm" len="sm"/>
            <a:tailEnd type="none" w="sm" len="sm"/>
          </a:ln>
          <a:effectLst/>
        </p:spPr>
        <p:txBody>
          <a:bodyPr/>
          <a:lstStyle/>
          <a:p>
            <a:endParaRPr lang="en-US"/>
          </a:p>
        </p:txBody>
      </p:sp>
      <p:sp>
        <p:nvSpPr>
          <p:cNvPr id="838672" name="Line 16"/>
          <p:cNvSpPr>
            <a:spLocks noChangeShapeType="1"/>
          </p:cNvSpPr>
          <p:nvPr/>
        </p:nvSpPr>
        <p:spPr bwMode="auto">
          <a:xfrm>
            <a:off x="5011738" y="2701925"/>
            <a:ext cx="1208087" cy="276225"/>
          </a:xfrm>
          <a:prstGeom prst="line">
            <a:avLst/>
          </a:prstGeom>
          <a:noFill/>
          <a:ln w="25400">
            <a:solidFill>
              <a:srgbClr val="FF0000"/>
            </a:solidFill>
            <a:prstDash val="dash"/>
            <a:round/>
            <a:headEnd type="none" w="sm" len="sm"/>
            <a:tailEnd type="none" w="sm" len="sm"/>
          </a:ln>
          <a:effectLst/>
        </p:spPr>
        <p:txBody>
          <a:bodyPr/>
          <a:lstStyle/>
          <a:p>
            <a:endParaRPr lang="en-US"/>
          </a:p>
        </p:txBody>
      </p:sp>
      <p:sp>
        <p:nvSpPr>
          <p:cNvPr id="838673" name="Line 17"/>
          <p:cNvSpPr>
            <a:spLocks noChangeShapeType="1"/>
          </p:cNvSpPr>
          <p:nvPr/>
        </p:nvSpPr>
        <p:spPr bwMode="auto">
          <a:xfrm>
            <a:off x="5278438" y="2522538"/>
            <a:ext cx="942975" cy="457200"/>
          </a:xfrm>
          <a:prstGeom prst="line">
            <a:avLst/>
          </a:prstGeom>
          <a:noFill/>
          <a:ln w="25400">
            <a:solidFill>
              <a:srgbClr val="FF0000"/>
            </a:solidFill>
            <a:prstDash val="dash"/>
            <a:round/>
            <a:headEnd type="none" w="sm" len="sm"/>
            <a:tailEnd type="none" w="sm" len="sm"/>
          </a:ln>
          <a:effectLst/>
        </p:spPr>
        <p:txBody>
          <a:bodyPr/>
          <a:lstStyle/>
          <a:p>
            <a:endParaRPr lang="en-US"/>
          </a:p>
        </p:txBody>
      </p:sp>
      <p:sp>
        <p:nvSpPr>
          <p:cNvPr id="838674" name="Line 18"/>
          <p:cNvSpPr>
            <a:spLocks noChangeShapeType="1"/>
          </p:cNvSpPr>
          <p:nvPr/>
        </p:nvSpPr>
        <p:spPr bwMode="auto">
          <a:xfrm flipV="1">
            <a:off x="5276850" y="2514600"/>
            <a:ext cx="9525" cy="434975"/>
          </a:xfrm>
          <a:prstGeom prst="line">
            <a:avLst/>
          </a:prstGeom>
          <a:noFill/>
          <a:ln w="25400">
            <a:solidFill>
              <a:srgbClr val="FF0000"/>
            </a:solidFill>
            <a:round/>
            <a:headEnd type="none" w="sm" len="sm"/>
            <a:tailEnd type="none" w="sm" len="sm"/>
          </a:ln>
          <a:effectLst/>
        </p:spPr>
        <p:txBody>
          <a:bodyPr/>
          <a:lstStyle/>
          <a:p>
            <a:endParaRPr lang="en-US"/>
          </a:p>
        </p:txBody>
      </p:sp>
    </p:spTree>
    <p:extLst>
      <p:ext uri="{BB962C8B-B14F-4D97-AF65-F5344CB8AC3E}">
        <p14:creationId xmlns:p14="http://schemas.microsoft.com/office/powerpoint/2010/main" val="151687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Rectangle 2"/>
          <p:cNvSpPr>
            <a:spLocks noGrp="1" noChangeArrowheads="1"/>
          </p:cNvSpPr>
          <p:nvPr>
            <p:ph type="title"/>
          </p:nvPr>
        </p:nvSpPr>
        <p:spPr>
          <a:xfrm>
            <a:off x="381000" y="285750"/>
            <a:ext cx="8669338" cy="609600"/>
          </a:xfrm>
        </p:spPr>
        <p:txBody>
          <a:bodyPr/>
          <a:lstStyle/>
          <a:p>
            <a:r>
              <a:rPr lang="en-US" dirty="0"/>
              <a:t>Pinhole camera image</a:t>
            </a:r>
          </a:p>
        </p:txBody>
      </p:sp>
      <p:sp>
        <p:nvSpPr>
          <p:cNvPr id="840707" name="Rectangle 3"/>
          <p:cNvSpPr>
            <a:spLocks noGrp="1" noChangeArrowheads="1"/>
          </p:cNvSpPr>
          <p:nvPr>
            <p:ph type="body" idx="1"/>
          </p:nvPr>
        </p:nvSpPr>
        <p:spPr>
          <a:xfrm>
            <a:off x="3048000" y="5638800"/>
            <a:ext cx="5524500" cy="762000"/>
          </a:xfrm>
        </p:spPr>
        <p:txBody>
          <a:bodyPr/>
          <a:lstStyle/>
          <a:p>
            <a:pPr>
              <a:buFont typeface="Zapf Dingbats" charset="2"/>
              <a:buNone/>
            </a:pPr>
            <a:r>
              <a:rPr lang="en-US" sz="1600"/>
              <a:t>Photo by Robert Kosara, robert@kosara.net</a:t>
            </a:r>
          </a:p>
          <a:p>
            <a:pPr>
              <a:buFont typeface="Zapf Dingbats" charset="2"/>
              <a:buNone/>
            </a:pPr>
            <a:r>
              <a:rPr lang="en-US" sz="1600"/>
              <a:t>http://www.kosara.net/gallery/pinholeamsterdam/pic01.html </a:t>
            </a:r>
          </a:p>
        </p:txBody>
      </p:sp>
      <p:sp>
        <p:nvSpPr>
          <p:cNvPr id="840709" name="Text Box 5"/>
          <p:cNvSpPr txBox="1">
            <a:spLocks noChangeArrowheads="1"/>
          </p:cNvSpPr>
          <p:nvPr/>
        </p:nvSpPr>
        <p:spPr bwMode="auto">
          <a:xfrm>
            <a:off x="4495800" y="1219200"/>
            <a:ext cx="1441450" cy="366713"/>
          </a:xfrm>
          <a:prstGeom prst="rect">
            <a:avLst/>
          </a:prstGeom>
          <a:noFill/>
          <a:ln w="12700">
            <a:noFill/>
            <a:miter lim="800000"/>
            <a:headEnd type="none" w="sm" len="sm"/>
            <a:tailEnd type="none" w="sm" len="sm"/>
          </a:ln>
          <a:effectLst/>
        </p:spPr>
        <p:txBody>
          <a:bodyPr wrap="none">
            <a:spAutoFit/>
          </a:bodyPr>
          <a:lstStyle/>
          <a:p>
            <a:r>
              <a:rPr lang="en-US"/>
              <a:t>Amsterdam</a:t>
            </a:r>
          </a:p>
        </p:txBody>
      </p:sp>
      <p:sp>
        <p:nvSpPr>
          <p:cNvPr id="840710" name="Rectangle 6"/>
          <p:cNvSpPr>
            <a:spLocks noChangeArrowheads="1"/>
          </p:cNvSpPr>
          <p:nvPr/>
        </p:nvSpPr>
        <p:spPr bwMode="auto">
          <a:xfrm>
            <a:off x="0" y="1600200"/>
            <a:ext cx="3124200" cy="3446463"/>
          </a:xfrm>
          <a:prstGeom prst="rect">
            <a:avLst/>
          </a:prstGeom>
          <a:noFill/>
          <a:ln w="12700">
            <a:noFill/>
            <a:miter lim="800000"/>
            <a:headEnd type="none" w="sm" len="sm"/>
            <a:tailEnd type="none" w="sm" len="sm"/>
          </a:ln>
          <a:effectLst/>
        </p:spPr>
        <p:txBody>
          <a:bodyPr>
            <a:spAutoFit/>
          </a:bodyPr>
          <a:lstStyle/>
          <a:p>
            <a:pPr lvl="1">
              <a:spcBef>
                <a:spcPct val="50000"/>
              </a:spcBef>
              <a:buClr>
                <a:schemeClr val="tx2"/>
              </a:buClr>
              <a:buFont typeface="Wingdings" pitchFamily="2" charset="2"/>
              <a:buChar char="ü"/>
            </a:pPr>
            <a:r>
              <a:rPr lang="en-US" sz="2200" b="0">
                <a:solidFill>
                  <a:srgbClr val="D82204"/>
                </a:solidFill>
              </a:rPr>
              <a:t>straight line</a:t>
            </a:r>
          </a:p>
          <a:p>
            <a:pPr lvl="1">
              <a:spcBef>
                <a:spcPct val="50000"/>
              </a:spcBef>
              <a:buClr>
                <a:schemeClr val="tx2"/>
              </a:buClr>
              <a:buFont typeface="Symbol" pitchFamily="18" charset="2"/>
              <a:buChar char="´"/>
            </a:pPr>
            <a:r>
              <a:rPr lang="en-US" sz="2200" b="0">
                <a:solidFill>
                  <a:srgbClr val="D82204"/>
                </a:solidFill>
              </a:rPr>
              <a:t>size</a:t>
            </a:r>
          </a:p>
          <a:p>
            <a:pPr lvl="1">
              <a:spcBef>
                <a:spcPct val="50000"/>
              </a:spcBef>
              <a:buClr>
                <a:schemeClr val="tx2"/>
              </a:buClr>
              <a:buSzPct val="70000"/>
              <a:buFont typeface="Symbol" pitchFamily="18" charset="2"/>
              <a:buChar char="´"/>
            </a:pPr>
            <a:r>
              <a:rPr lang="en-US" sz="2200" b="0">
                <a:solidFill>
                  <a:srgbClr val="D82204"/>
                </a:solidFill>
              </a:rPr>
              <a:t>parallelism/angle</a:t>
            </a:r>
          </a:p>
          <a:p>
            <a:pPr lvl="1">
              <a:spcBef>
                <a:spcPct val="50000"/>
              </a:spcBef>
              <a:buClr>
                <a:schemeClr val="tx2"/>
              </a:buClr>
              <a:buSzPct val="70000"/>
              <a:buFont typeface="Symbol" pitchFamily="18" charset="2"/>
              <a:buChar char="´"/>
            </a:pPr>
            <a:r>
              <a:rPr lang="en-US" sz="2200" b="0">
                <a:solidFill>
                  <a:srgbClr val="D82204"/>
                </a:solidFill>
              </a:rPr>
              <a:t>shape</a:t>
            </a:r>
          </a:p>
          <a:p>
            <a:pPr lvl="1">
              <a:spcBef>
                <a:spcPct val="50000"/>
              </a:spcBef>
              <a:buClr>
                <a:schemeClr val="tx2"/>
              </a:buClr>
              <a:buSzPct val="70000"/>
              <a:buFont typeface="Zapf Dingbats" charset="2"/>
              <a:buChar char="l"/>
            </a:pPr>
            <a:r>
              <a:rPr lang="en-US" sz="2200" b="0">
                <a:solidFill>
                  <a:srgbClr val="C0C0C0"/>
                </a:solidFill>
              </a:rPr>
              <a:t>shape of planes </a:t>
            </a:r>
          </a:p>
          <a:p>
            <a:pPr lvl="1">
              <a:spcBef>
                <a:spcPct val="50000"/>
              </a:spcBef>
              <a:buClr>
                <a:schemeClr val="tx2"/>
              </a:buClr>
              <a:buSzPct val="70000"/>
              <a:buFont typeface="Wingdings" pitchFamily="2" charset="2"/>
              <a:buChar char="ü"/>
            </a:pPr>
            <a:r>
              <a:rPr lang="en-US" sz="2200" b="0">
                <a:solidFill>
                  <a:srgbClr val="C0C0C0"/>
                </a:solidFill>
              </a:rPr>
              <a:t> </a:t>
            </a:r>
            <a:r>
              <a:rPr lang="en-US" sz="2200" b="0">
                <a:solidFill>
                  <a:srgbClr val="D82204"/>
                </a:solidFill>
              </a:rPr>
              <a:t>parallel to image</a:t>
            </a:r>
          </a:p>
          <a:p>
            <a:pPr lvl="1">
              <a:spcBef>
                <a:spcPct val="50000"/>
              </a:spcBef>
              <a:buClr>
                <a:schemeClr val="tx2"/>
              </a:buClr>
              <a:buSzPct val="70000"/>
              <a:buFont typeface="Zapf Dingbats" charset="2"/>
              <a:buChar char="l"/>
            </a:pPr>
            <a:r>
              <a:rPr lang="en-US" sz="2200" b="0">
                <a:solidFill>
                  <a:srgbClr val="C0C0C0"/>
                </a:solidFill>
              </a:rPr>
              <a:t>depth</a:t>
            </a:r>
          </a:p>
        </p:txBody>
      </p:sp>
      <p:grpSp>
        <p:nvGrpSpPr>
          <p:cNvPr id="19" name="Group 18"/>
          <p:cNvGrpSpPr/>
          <p:nvPr/>
        </p:nvGrpSpPr>
        <p:grpSpPr>
          <a:xfrm>
            <a:off x="3124200" y="1676400"/>
            <a:ext cx="5372100" cy="3573463"/>
            <a:chOff x="3124200" y="1676400"/>
            <a:chExt cx="5372100" cy="3573463"/>
          </a:xfrm>
        </p:grpSpPr>
        <p:pic>
          <p:nvPicPr>
            <p:cNvPr id="840708" name="Picture 4"/>
            <p:cNvPicPr>
              <a:picLocks noChangeAspect="1" noChangeArrowheads="1"/>
            </p:cNvPicPr>
            <p:nvPr/>
          </p:nvPicPr>
          <p:blipFill>
            <a:blip r:embed="rId3" cstate="print"/>
            <a:srcRect/>
            <a:stretch>
              <a:fillRect/>
            </a:stretch>
          </p:blipFill>
          <p:spPr bwMode="auto">
            <a:xfrm>
              <a:off x="3124200" y="1676400"/>
              <a:ext cx="5372100" cy="3573463"/>
            </a:xfrm>
            <a:prstGeom prst="rect">
              <a:avLst/>
            </a:prstGeom>
            <a:noFill/>
            <a:effectLst>
              <a:outerShdw dist="71842" dir="2700000" algn="ctr" rotWithShape="0">
                <a:srgbClr val="424680"/>
              </a:outerShdw>
            </a:effectLst>
          </p:spPr>
        </p:pic>
        <p:sp>
          <p:nvSpPr>
            <p:cNvPr id="840711" name="Line 7"/>
            <p:cNvSpPr>
              <a:spLocks noChangeShapeType="1"/>
            </p:cNvSpPr>
            <p:nvPr/>
          </p:nvSpPr>
          <p:spPr bwMode="auto">
            <a:xfrm flipV="1">
              <a:off x="3505200" y="3505200"/>
              <a:ext cx="3048000" cy="1600200"/>
            </a:xfrm>
            <a:prstGeom prst="line">
              <a:avLst/>
            </a:prstGeom>
            <a:noFill/>
            <a:ln w="25400">
              <a:solidFill>
                <a:srgbClr val="FF0000"/>
              </a:solidFill>
              <a:round/>
              <a:headEnd type="none" w="sm" len="sm"/>
              <a:tailEnd type="none" w="sm" len="sm"/>
            </a:ln>
            <a:effectLst/>
          </p:spPr>
          <p:txBody>
            <a:bodyPr/>
            <a:lstStyle/>
            <a:p>
              <a:endParaRPr lang="en-US"/>
            </a:p>
          </p:txBody>
        </p:sp>
        <p:sp>
          <p:nvSpPr>
            <p:cNvPr id="840712" name="Freeform 8"/>
            <p:cNvSpPr>
              <a:spLocks/>
            </p:cNvSpPr>
            <p:nvPr/>
          </p:nvSpPr>
          <p:spPr bwMode="auto">
            <a:xfrm>
              <a:off x="7251700" y="2755900"/>
              <a:ext cx="174625" cy="431800"/>
            </a:xfrm>
            <a:custGeom>
              <a:avLst/>
              <a:gdLst/>
              <a:ahLst/>
              <a:cxnLst>
                <a:cxn ang="0">
                  <a:pos x="110" y="0"/>
                </a:cxn>
                <a:cxn ang="0">
                  <a:pos x="94" y="272"/>
                </a:cxn>
                <a:cxn ang="0">
                  <a:pos x="0" y="246"/>
                </a:cxn>
                <a:cxn ang="0">
                  <a:pos x="2" y="140"/>
                </a:cxn>
                <a:cxn ang="0">
                  <a:pos x="110" y="0"/>
                </a:cxn>
              </a:cxnLst>
              <a:rect l="0" t="0" r="r" b="b"/>
              <a:pathLst>
                <a:path w="110" h="272">
                  <a:moveTo>
                    <a:pt x="110" y="0"/>
                  </a:moveTo>
                  <a:lnTo>
                    <a:pt x="94" y="272"/>
                  </a:lnTo>
                  <a:lnTo>
                    <a:pt x="0" y="246"/>
                  </a:lnTo>
                  <a:lnTo>
                    <a:pt x="2" y="140"/>
                  </a:lnTo>
                  <a:lnTo>
                    <a:pt x="110" y="0"/>
                  </a:lnTo>
                  <a:close/>
                </a:path>
              </a:pathLst>
            </a:custGeom>
            <a:noFill/>
            <a:ln w="25400" cap="flat" cmpd="sng">
              <a:solidFill>
                <a:srgbClr val="FF0000"/>
              </a:solidFill>
              <a:prstDash val="solid"/>
              <a:round/>
              <a:headEnd type="none" w="sm" len="sm"/>
              <a:tailEnd type="none" w="sm" len="sm"/>
            </a:ln>
            <a:effectLst/>
          </p:spPr>
          <p:txBody>
            <a:bodyPr/>
            <a:lstStyle/>
            <a:p>
              <a:endParaRPr lang="en-US"/>
            </a:p>
          </p:txBody>
        </p:sp>
        <p:sp>
          <p:nvSpPr>
            <p:cNvPr id="840713" name="Freeform 9"/>
            <p:cNvSpPr>
              <a:spLocks/>
            </p:cNvSpPr>
            <p:nvPr/>
          </p:nvSpPr>
          <p:spPr bwMode="auto">
            <a:xfrm>
              <a:off x="7483475" y="2241550"/>
              <a:ext cx="517525" cy="1054100"/>
            </a:xfrm>
            <a:custGeom>
              <a:avLst/>
              <a:gdLst/>
              <a:ahLst/>
              <a:cxnLst>
                <a:cxn ang="0">
                  <a:pos x="326" y="0"/>
                </a:cxn>
                <a:cxn ang="0">
                  <a:pos x="316" y="664"/>
                </a:cxn>
                <a:cxn ang="0">
                  <a:pos x="0" y="626"/>
                </a:cxn>
                <a:cxn ang="0">
                  <a:pos x="20" y="350"/>
                </a:cxn>
                <a:cxn ang="0">
                  <a:pos x="326" y="0"/>
                </a:cxn>
              </a:cxnLst>
              <a:rect l="0" t="0" r="r" b="b"/>
              <a:pathLst>
                <a:path w="326" h="664">
                  <a:moveTo>
                    <a:pt x="326" y="0"/>
                  </a:moveTo>
                  <a:lnTo>
                    <a:pt x="316" y="664"/>
                  </a:lnTo>
                  <a:lnTo>
                    <a:pt x="0" y="626"/>
                  </a:lnTo>
                  <a:lnTo>
                    <a:pt x="20" y="350"/>
                  </a:lnTo>
                  <a:lnTo>
                    <a:pt x="326" y="0"/>
                  </a:lnTo>
                  <a:close/>
                </a:path>
              </a:pathLst>
            </a:custGeom>
            <a:noFill/>
            <a:ln w="25400" cap="flat" cmpd="sng">
              <a:solidFill>
                <a:srgbClr val="0000FF"/>
              </a:solidFill>
              <a:prstDash val="solid"/>
              <a:round/>
              <a:headEnd type="none" w="sm" len="sm"/>
              <a:tailEnd type="none" w="sm" len="sm"/>
            </a:ln>
            <a:effectLst/>
          </p:spPr>
          <p:txBody>
            <a:bodyPr/>
            <a:lstStyle/>
            <a:p>
              <a:endParaRPr lang="en-US"/>
            </a:p>
          </p:txBody>
        </p:sp>
        <p:sp>
          <p:nvSpPr>
            <p:cNvPr id="840714" name="Line 10"/>
            <p:cNvSpPr>
              <a:spLocks noChangeShapeType="1"/>
            </p:cNvSpPr>
            <p:nvPr/>
          </p:nvSpPr>
          <p:spPr bwMode="auto">
            <a:xfrm>
              <a:off x="4343400" y="2514600"/>
              <a:ext cx="960438" cy="250825"/>
            </a:xfrm>
            <a:prstGeom prst="line">
              <a:avLst/>
            </a:prstGeom>
            <a:noFill/>
            <a:ln w="25400">
              <a:solidFill>
                <a:srgbClr val="FF0000"/>
              </a:solidFill>
              <a:round/>
              <a:headEnd type="none" w="sm" len="sm"/>
              <a:tailEnd type="none" w="sm" len="sm"/>
            </a:ln>
            <a:effectLst/>
          </p:spPr>
          <p:txBody>
            <a:bodyPr/>
            <a:lstStyle/>
            <a:p>
              <a:endParaRPr lang="en-US"/>
            </a:p>
          </p:txBody>
        </p:sp>
        <p:sp>
          <p:nvSpPr>
            <p:cNvPr id="840715" name="Line 11"/>
            <p:cNvSpPr>
              <a:spLocks noChangeShapeType="1"/>
            </p:cNvSpPr>
            <p:nvPr/>
          </p:nvSpPr>
          <p:spPr bwMode="auto">
            <a:xfrm flipV="1">
              <a:off x="4343400" y="2971800"/>
              <a:ext cx="914400" cy="0"/>
            </a:xfrm>
            <a:prstGeom prst="line">
              <a:avLst/>
            </a:prstGeom>
            <a:noFill/>
            <a:ln w="25400">
              <a:solidFill>
                <a:srgbClr val="FF0000"/>
              </a:solidFill>
              <a:round/>
              <a:headEnd type="none" w="sm" len="sm"/>
              <a:tailEnd type="none" w="sm" len="sm"/>
            </a:ln>
            <a:effectLst/>
          </p:spPr>
          <p:txBody>
            <a:bodyPr/>
            <a:lstStyle/>
            <a:p>
              <a:endParaRPr lang="en-US"/>
            </a:p>
          </p:txBody>
        </p:sp>
        <p:sp>
          <p:nvSpPr>
            <p:cNvPr id="840716" name="Line 12"/>
            <p:cNvSpPr>
              <a:spLocks noChangeShapeType="1"/>
            </p:cNvSpPr>
            <p:nvPr/>
          </p:nvSpPr>
          <p:spPr bwMode="auto">
            <a:xfrm>
              <a:off x="4343400" y="2057400"/>
              <a:ext cx="942975" cy="457200"/>
            </a:xfrm>
            <a:prstGeom prst="line">
              <a:avLst/>
            </a:prstGeom>
            <a:noFill/>
            <a:ln w="25400">
              <a:solidFill>
                <a:srgbClr val="FF0000"/>
              </a:solidFill>
              <a:round/>
              <a:headEnd type="none" w="sm" len="sm"/>
              <a:tailEnd type="none" w="sm" len="sm"/>
            </a:ln>
            <a:effectLst/>
          </p:spPr>
          <p:txBody>
            <a:bodyPr/>
            <a:lstStyle/>
            <a:p>
              <a:endParaRPr lang="en-US"/>
            </a:p>
          </p:txBody>
        </p:sp>
        <p:sp>
          <p:nvSpPr>
            <p:cNvPr id="840717" name="Line 13"/>
            <p:cNvSpPr>
              <a:spLocks noChangeShapeType="1"/>
            </p:cNvSpPr>
            <p:nvPr/>
          </p:nvSpPr>
          <p:spPr bwMode="auto">
            <a:xfrm flipV="1">
              <a:off x="4314825" y="2057400"/>
              <a:ext cx="28575" cy="914400"/>
            </a:xfrm>
            <a:prstGeom prst="line">
              <a:avLst/>
            </a:prstGeom>
            <a:noFill/>
            <a:ln w="25400">
              <a:solidFill>
                <a:srgbClr val="FF0000"/>
              </a:solidFill>
              <a:round/>
              <a:headEnd type="none" w="sm" len="sm"/>
              <a:tailEnd type="none" w="sm" len="sm"/>
            </a:ln>
            <a:effectLst/>
          </p:spPr>
          <p:txBody>
            <a:bodyPr/>
            <a:lstStyle/>
            <a:p>
              <a:endParaRPr lang="en-US"/>
            </a:p>
          </p:txBody>
        </p:sp>
        <p:sp>
          <p:nvSpPr>
            <p:cNvPr id="840718" name="Rectangle 14"/>
            <p:cNvSpPr>
              <a:spLocks noChangeArrowheads="1"/>
            </p:cNvSpPr>
            <p:nvPr/>
          </p:nvSpPr>
          <p:spPr bwMode="auto">
            <a:xfrm>
              <a:off x="6172200" y="2057400"/>
              <a:ext cx="990600" cy="914400"/>
            </a:xfrm>
            <a:prstGeom prst="rect">
              <a:avLst/>
            </a:prstGeom>
            <a:noFill/>
            <a:ln w="25400">
              <a:solidFill>
                <a:srgbClr val="FFFF00"/>
              </a:solidFill>
              <a:miter lim="800000"/>
              <a:headEnd type="none" w="sm" len="sm"/>
              <a:tailEnd type="none" w="sm" len="sm"/>
            </a:ln>
            <a:effectLst/>
          </p:spPr>
          <p:txBody>
            <a:bodyPr wrap="none" anchor="ctr"/>
            <a:lstStyle/>
            <a:p>
              <a:endParaRPr lang="en-US"/>
            </a:p>
          </p:txBody>
        </p:sp>
        <p:sp>
          <p:nvSpPr>
            <p:cNvPr id="840719" name="Line 15"/>
            <p:cNvSpPr>
              <a:spLocks noChangeShapeType="1"/>
            </p:cNvSpPr>
            <p:nvPr/>
          </p:nvSpPr>
          <p:spPr bwMode="auto">
            <a:xfrm flipV="1">
              <a:off x="5029200" y="2962275"/>
              <a:ext cx="1198563" cy="9525"/>
            </a:xfrm>
            <a:prstGeom prst="line">
              <a:avLst/>
            </a:prstGeom>
            <a:noFill/>
            <a:ln w="25400">
              <a:solidFill>
                <a:srgbClr val="FF0000"/>
              </a:solidFill>
              <a:prstDash val="dash"/>
              <a:round/>
              <a:headEnd type="none" w="sm" len="sm"/>
              <a:tailEnd type="none" w="sm" len="sm"/>
            </a:ln>
            <a:effectLst/>
          </p:spPr>
          <p:txBody>
            <a:bodyPr/>
            <a:lstStyle/>
            <a:p>
              <a:endParaRPr lang="en-US"/>
            </a:p>
          </p:txBody>
        </p:sp>
        <p:sp>
          <p:nvSpPr>
            <p:cNvPr id="840720" name="Line 16"/>
            <p:cNvSpPr>
              <a:spLocks noChangeShapeType="1"/>
            </p:cNvSpPr>
            <p:nvPr/>
          </p:nvSpPr>
          <p:spPr bwMode="auto">
            <a:xfrm>
              <a:off x="5011738" y="2701925"/>
              <a:ext cx="1208087" cy="276225"/>
            </a:xfrm>
            <a:prstGeom prst="line">
              <a:avLst/>
            </a:prstGeom>
            <a:noFill/>
            <a:ln w="25400">
              <a:solidFill>
                <a:srgbClr val="FF0000"/>
              </a:solidFill>
              <a:prstDash val="dash"/>
              <a:round/>
              <a:headEnd type="none" w="sm" len="sm"/>
              <a:tailEnd type="none" w="sm" len="sm"/>
            </a:ln>
            <a:effectLst/>
          </p:spPr>
          <p:txBody>
            <a:bodyPr/>
            <a:lstStyle/>
            <a:p>
              <a:endParaRPr lang="en-US"/>
            </a:p>
          </p:txBody>
        </p:sp>
        <p:sp>
          <p:nvSpPr>
            <p:cNvPr id="840721" name="Line 17"/>
            <p:cNvSpPr>
              <a:spLocks noChangeShapeType="1"/>
            </p:cNvSpPr>
            <p:nvPr/>
          </p:nvSpPr>
          <p:spPr bwMode="auto">
            <a:xfrm>
              <a:off x="5278438" y="2522538"/>
              <a:ext cx="942975" cy="457200"/>
            </a:xfrm>
            <a:prstGeom prst="line">
              <a:avLst/>
            </a:prstGeom>
            <a:noFill/>
            <a:ln w="25400">
              <a:solidFill>
                <a:srgbClr val="FF0000"/>
              </a:solidFill>
              <a:prstDash val="dash"/>
              <a:round/>
              <a:headEnd type="none" w="sm" len="sm"/>
              <a:tailEnd type="none" w="sm" len="sm"/>
            </a:ln>
            <a:effectLst/>
          </p:spPr>
          <p:txBody>
            <a:bodyPr/>
            <a:lstStyle/>
            <a:p>
              <a:endParaRPr lang="en-US"/>
            </a:p>
          </p:txBody>
        </p:sp>
        <p:sp>
          <p:nvSpPr>
            <p:cNvPr id="840722" name="Line 18"/>
            <p:cNvSpPr>
              <a:spLocks noChangeShapeType="1"/>
            </p:cNvSpPr>
            <p:nvPr/>
          </p:nvSpPr>
          <p:spPr bwMode="auto">
            <a:xfrm flipV="1">
              <a:off x="5276850" y="2514600"/>
              <a:ext cx="9525" cy="434975"/>
            </a:xfrm>
            <a:prstGeom prst="line">
              <a:avLst/>
            </a:prstGeom>
            <a:noFill/>
            <a:ln w="25400">
              <a:solidFill>
                <a:srgbClr val="FF0000"/>
              </a:solidFill>
              <a:round/>
              <a:headEnd type="none" w="sm" len="sm"/>
              <a:tailEnd type="none" w="sm" len="sm"/>
            </a:ln>
            <a:effectLst/>
          </p:spPr>
          <p:txBody>
            <a:bodyPr/>
            <a:lstStyle/>
            <a:p>
              <a:endParaRPr lang="en-US"/>
            </a:p>
          </p:txBody>
        </p:sp>
      </p:grpSp>
    </p:spTree>
    <p:extLst>
      <p:ext uri="{BB962C8B-B14F-4D97-AF65-F5344CB8AC3E}">
        <p14:creationId xmlns:p14="http://schemas.microsoft.com/office/powerpoint/2010/main" val="1997338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2"/>
          <p:cNvSpPr>
            <a:spLocks noGrp="1" noChangeArrowheads="1"/>
          </p:cNvSpPr>
          <p:nvPr>
            <p:ph type="title"/>
          </p:nvPr>
        </p:nvSpPr>
        <p:spPr>
          <a:xfrm>
            <a:off x="381000" y="285750"/>
            <a:ext cx="8669338" cy="609600"/>
          </a:xfrm>
        </p:spPr>
        <p:txBody>
          <a:bodyPr/>
          <a:lstStyle/>
          <a:p>
            <a:r>
              <a:rPr lang="en-US" dirty="0"/>
              <a:t>Pinhole camera image</a:t>
            </a:r>
          </a:p>
        </p:txBody>
      </p:sp>
      <p:sp>
        <p:nvSpPr>
          <p:cNvPr id="836611" name="Rectangle 3"/>
          <p:cNvSpPr>
            <a:spLocks noGrp="1" noChangeArrowheads="1"/>
          </p:cNvSpPr>
          <p:nvPr>
            <p:ph type="body" idx="1"/>
          </p:nvPr>
        </p:nvSpPr>
        <p:spPr>
          <a:xfrm>
            <a:off x="3048000" y="5410200"/>
            <a:ext cx="5524500" cy="1295400"/>
          </a:xfrm>
        </p:spPr>
        <p:txBody>
          <a:bodyPr/>
          <a:lstStyle/>
          <a:p>
            <a:pPr>
              <a:buFont typeface="Zapf Dingbats" charset="2"/>
              <a:buNone/>
            </a:pPr>
            <a:r>
              <a:rPr lang="en-US" sz="1600" dirty="0"/>
              <a:t>- We see spatial shapes rather than individual pixels</a:t>
            </a:r>
          </a:p>
          <a:p>
            <a:pPr>
              <a:buFont typeface="Zapf Dingbats" charset="2"/>
              <a:buNone/>
            </a:pPr>
            <a:r>
              <a:rPr lang="en-US" sz="1600" dirty="0"/>
              <a:t>- Knowledge: top-down vision belongs to human</a:t>
            </a:r>
          </a:p>
          <a:p>
            <a:pPr>
              <a:buFont typeface="Zapf Dingbats" charset="2"/>
              <a:buNone/>
            </a:pPr>
            <a:r>
              <a:rPr lang="en-US" sz="1600" dirty="0"/>
              <a:t>- Stereo &amp;Motion most successful in 3D CV &amp; application</a:t>
            </a:r>
          </a:p>
          <a:p>
            <a:pPr>
              <a:buFont typeface="Zapf Dingbats" charset="2"/>
              <a:buNone/>
            </a:pPr>
            <a:r>
              <a:rPr lang="en-US" sz="1600" dirty="0"/>
              <a:t>- You can see it but you don't know how…</a:t>
            </a:r>
          </a:p>
        </p:txBody>
      </p:sp>
      <p:pic>
        <p:nvPicPr>
          <p:cNvPr id="836612" name="Picture 4"/>
          <p:cNvPicPr>
            <a:picLocks noChangeAspect="1" noChangeArrowheads="1"/>
          </p:cNvPicPr>
          <p:nvPr/>
        </p:nvPicPr>
        <p:blipFill>
          <a:blip r:embed="rId3" cstate="print"/>
          <a:srcRect/>
          <a:stretch>
            <a:fillRect/>
          </a:stretch>
        </p:blipFill>
        <p:spPr bwMode="auto">
          <a:xfrm>
            <a:off x="3124200" y="1676400"/>
            <a:ext cx="5372100" cy="3573463"/>
          </a:xfrm>
          <a:prstGeom prst="rect">
            <a:avLst/>
          </a:prstGeom>
          <a:noFill/>
          <a:effectLst>
            <a:outerShdw dist="71842" dir="2700000" algn="ctr" rotWithShape="0">
              <a:srgbClr val="424680"/>
            </a:outerShdw>
          </a:effectLst>
        </p:spPr>
      </p:pic>
      <p:sp>
        <p:nvSpPr>
          <p:cNvPr id="836613" name="Text Box 5"/>
          <p:cNvSpPr txBox="1">
            <a:spLocks noChangeArrowheads="1"/>
          </p:cNvSpPr>
          <p:nvPr/>
        </p:nvSpPr>
        <p:spPr bwMode="auto">
          <a:xfrm>
            <a:off x="4495800" y="1219200"/>
            <a:ext cx="3886200" cy="366713"/>
          </a:xfrm>
          <a:prstGeom prst="rect">
            <a:avLst/>
          </a:prstGeom>
          <a:noFill/>
          <a:ln w="12700">
            <a:noFill/>
            <a:miter lim="800000"/>
            <a:headEnd type="none" w="sm" len="sm"/>
            <a:tailEnd type="none" w="sm" len="sm"/>
          </a:ln>
          <a:effectLst/>
        </p:spPr>
        <p:txBody>
          <a:bodyPr>
            <a:spAutoFit/>
          </a:bodyPr>
          <a:lstStyle/>
          <a:p>
            <a:r>
              <a:rPr lang="en-US"/>
              <a:t>Amsterdam: </a:t>
            </a:r>
            <a:r>
              <a:rPr lang="en-US">
                <a:solidFill>
                  <a:srgbClr val="D82204"/>
                </a:solidFill>
              </a:rPr>
              <a:t>what do you see?</a:t>
            </a:r>
          </a:p>
        </p:txBody>
      </p:sp>
      <p:sp>
        <p:nvSpPr>
          <p:cNvPr id="836614" name="Rectangle 6"/>
          <p:cNvSpPr>
            <a:spLocks noChangeArrowheads="1"/>
          </p:cNvSpPr>
          <p:nvPr/>
        </p:nvSpPr>
        <p:spPr bwMode="auto">
          <a:xfrm>
            <a:off x="0" y="1600200"/>
            <a:ext cx="3124200" cy="5275263"/>
          </a:xfrm>
          <a:prstGeom prst="rect">
            <a:avLst/>
          </a:prstGeom>
          <a:noFill/>
          <a:ln w="12700">
            <a:noFill/>
            <a:miter lim="800000"/>
            <a:headEnd type="none" w="sm" len="sm"/>
            <a:tailEnd type="none" w="sm" len="sm"/>
          </a:ln>
          <a:effectLst/>
        </p:spPr>
        <p:txBody>
          <a:bodyPr>
            <a:spAutoFit/>
          </a:bodyPr>
          <a:lstStyle/>
          <a:p>
            <a:pPr lvl="1">
              <a:spcBef>
                <a:spcPct val="50000"/>
              </a:spcBef>
              <a:buClr>
                <a:schemeClr val="tx2"/>
              </a:buClr>
              <a:buFont typeface="Wingdings" pitchFamily="2" charset="2"/>
              <a:buChar char="ü"/>
            </a:pPr>
            <a:r>
              <a:rPr lang="en-US" sz="2200" b="0">
                <a:solidFill>
                  <a:srgbClr val="D82204"/>
                </a:solidFill>
              </a:rPr>
              <a:t>straight line</a:t>
            </a:r>
          </a:p>
          <a:p>
            <a:pPr lvl="1">
              <a:spcBef>
                <a:spcPct val="50000"/>
              </a:spcBef>
              <a:buClr>
                <a:schemeClr val="tx2"/>
              </a:buClr>
              <a:buFont typeface="Symbol" pitchFamily="18" charset="2"/>
              <a:buChar char="´"/>
            </a:pPr>
            <a:r>
              <a:rPr lang="en-US" sz="2200" b="0">
                <a:solidFill>
                  <a:srgbClr val="D82204"/>
                </a:solidFill>
              </a:rPr>
              <a:t>size</a:t>
            </a:r>
          </a:p>
          <a:p>
            <a:pPr lvl="1">
              <a:spcBef>
                <a:spcPct val="50000"/>
              </a:spcBef>
              <a:buClr>
                <a:schemeClr val="tx2"/>
              </a:buClr>
              <a:buSzPct val="70000"/>
              <a:buFont typeface="Symbol" pitchFamily="18" charset="2"/>
              <a:buChar char="´"/>
            </a:pPr>
            <a:r>
              <a:rPr lang="en-US" sz="2200" b="0">
                <a:solidFill>
                  <a:srgbClr val="D82204"/>
                </a:solidFill>
              </a:rPr>
              <a:t>parallelism/angle</a:t>
            </a:r>
          </a:p>
          <a:p>
            <a:pPr lvl="1">
              <a:spcBef>
                <a:spcPct val="50000"/>
              </a:spcBef>
              <a:buClr>
                <a:schemeClr val="tx2"/>
              </a:buClr>
              <a:buSzPct val="70000"/>
              <a:buFont typeface="Symbol" pitchFamily="18" charset="2"/>
              <a:buChar char="´"/>
            </a:pPr>
            <a:r>
              <a:rPr lang="en-US" sz="2200" b="0">
                <a:solidFill>
                  <a:srgbClr val="D82204"/>
                </a:solidFill>
              </a:rPr>
              <a:t>shape</a:t>
            </a:r>
          </a:p>
          <a:p>
            <a:pPr lvl="1">
              <a:spcBef>
                <a:spcPct val="50000"/>
              </a:spcBef>
              <a:buClr>
                <a:schemeClr val="tx2"/>
              </a:buClr>
              <a:buSzPct val="70000"/>
              <a:buFont typeface="Zapf Dingbats" charset="2"/>
              <a:buChar char="l"/>
            </a:pPr>
            <a:r>
              <a:rPr lang="en-US" sz="2200" b="0">
                <a:solidFill>
                  <a:srgbClr val="C0C0C0"/>
                </a:solidFill>
              </a:rPr>
              <a:t>shape of planes </a:t>
            </a:r>
          </a:p>
          <a:p>
            <a:pPr lvl="1">
              <a:spcBef>
                <a:spcPct val="50000"/>
              </a:spcBef>
              <a:buClr>
                <a:schemeClr val="tx2"/>
              </a:buClr>
              <a:buSzPct val="70000"/>
              <a:buFont typeface="Wingdings" pitchFamily="2" charset="2"/>
              <a:buChar char="ü"/>
            </a:pPr>
            <a:r>
              <a:rPr lang="en-US" sz="2200" b="0">
                <a:solidFill>
                  <a:srgbClr val="C0C0C0"/>
                </a:solidFill>
              </a:rPr>
              <a:t> </a:t>
            </a:r>
            <a:r>
              <a:rPr lang="en-US" sz="2200" b="0">
                <a:solidFill>
                  <a:srgbClr val="D82204"/>
                </a:solidFill>
              </a:rPr>
              <a:t>parallel to image</a:t>
            </a:r>
          </a:p>
          <a:p>
            <a:pPr lvl="1">
              <a:spcBef>
                <a:spcPct val="50000"/>
              </a:spcBef>
              <a:buClr>
                <a:schemeClr val="tx2"/>
              </a:buClr>
              <a:buSzPct val="70000"/>
              <a:buFont typeface="Zapf Dingbats" charset="2"/>
              <a:buChar char="l"/>
            </a:pPr>
            <a:r>
              <a:rPr lang="en-US" sz="2200" b="0">
                <a:solidFill>
                  <a:srgbClr val="0066FF"/>
                </a:solidFill>
              </a:rPr>
              <a:t>Depth ? </a:t>
            </a:r>
          </a:p>
          <a:p>
            <a:pPr lvl="2">
              <a:spcBef>
                <a:spcPct val="50000"/>
              </a:spcBef>
              <a:buClr>
                <a:schemeClr val="tx2"/>
              </a:buClr>
              <a:buSzPct val="70000"/>
              <a:buFont typeface="Zapf Dingbats" charset="2"/>
              <a:buChar char="l"/>
            </a:pPr>
            <a:r>
              <a:rPr lang="en-US" sz="2000" b="0">
                <a:solidFill>
                  <a:srgbClr val="0066FF"/>
                </a:solidFill>
              </a:rPr>
              <a:t>stereo </a:t>
            </a:r>
          </a:p>
          <a:p>
            <a:pPr lvl="2">
              <a:spcBef>
                <a:spcPct val="50000"/>
              </a:spcBef>
              <a:buClr>
                <a:schemeClr val="tx2"/>
              </a:buClr>
              <a:buSzPct val="70000"/>
              <a:buFont typeface="Zapf Dingbats" charset="2"/>
              <a:buChar char="l"/>
            </a:pPr>
            <a:r>
              <a:rPr lang="en-US" sz="2000" b="0">
                <a:solidFill>
                  <a:srgbClr val="0066FF"/>
                </a:solidFill>
              </a:rPr>
              <a:t>motion</a:t>
            </a:r>
          </a:p>
          <a:p>
            <a:pPr lvl="2">
              <a:spcBef>
                <a:spcPct val="50000"/>
              </a:spcBef>
              <a:buClr>
                <a:schemeClr val="tx2"/>
              </a:buClr>
              <a:buSzPct val="70000"/>
              <a:buFont typeface="Zapf Dingbats" charset="2"/>
              <a:buChar char="l"/>
            </a:pPr>
            <a:r>
              <a:rPr lang="en-US" sz="2000" b="0">
                <a:solidFill>
                  <a:srgbClr val="0066FF"/>
                </a:solidFill>
              </a:rPr>
              <a:t>size</a:t>
            </a:r>
          </a:p>
          <a:p>
            <a:pPr lvl="2">
              <a:spcBef>
                <a:spcPct val="50000"/>
              </a:spcBef>
              <a:buClr>
                <a:schemeClr val="tx2"/>
              </a:buClr>
              <a:buSzPct val="70000"/>
              <a:buFont typeface="Zapf Dingbats" charset="2"/>
              <a:buChar char="l"/>
            </a:pPr>
            <a:r>
              <a:rPr lang="en-US" sz="2000" b="0">
                <a:solidFill>
                  <a:srgbClr val="0066FF"/>
                </a:solidFill>
              </a:rPr>
              <a:t>structure …</a:t>
            </a:r>
          </a:p>
        </p:txBody>
      </p:sp>
      <p:sp>
        <p:nvSpPr>
          <p:cNvPr id="836615" name="Line 7"/>
          <p:cNvSpPr>
            <a:spLocks noChangeShapeType="1"/>
          </p:cNvSpPr>
          <p:nvPr/>
        </p:nvSpPr>
        <p:spPr bwMode="auto">
          <a:xfrm flipV="1">
            <a:off x="3505200" y="3505200"/>
            <a:ext cx="3048000" cy="1600200"/>
          </a:xfrm>
          <a:prstGeom prst="line">
            <a:avLst/>
          </a:prstGeom>
          <a:noFill/>
          <a:ln w="25400">
            <a:solidFill>
              <a:srgbClr val="FF0000"/>
            </a:solidFill>
            <a:round/>
            <a:headEnd type="none" w="sm" len="sm"/>
            <a:tailEnd type="none" w="sm" len="sm"/>
          </a:ln>
          <a:effectLst/>
        </p:spPr>
        <p:txBody>
          <a:bodyPr/>
          <a:lstStyle/>
          <a:p>
            <a:endParaRPr lang="en-US"/>
          </a:p>
        </p:txBody>
      </p:sp>
      <p:sp>
        <p:nvSpPr>
          <p:cNvPr id="836616" name="Freeform 8"/>
          <p:cNvSpPr>
            <a:spLocks/>
          </p:cNvSpPr>
          <p:nvPr/>
        </p:nvSpPr>
        <p:spPr bwMode="auto">
          <a:xfrm>
            <a:off x="7251700" y="2755900"/>
            <a:ext cx="174625" cy="431800"/>
          </a:xfrm>
          <a:custGeom>
            <a:avLst/>
            <a:gdLst/>
            <a:ahLst/>
            <a:cxnLst>
              <a:cxn ang="0">
                <a:pos x="110" y="0"/>
              </a:cxn>
              <a:cxn ang="0">
                <a:pos x="94" y="272"/>
              </a:cxn>
              <a:cxn ang="0">
                <a:pos x="0" y="246"/>
              </a:cxn>
              <a:cxn ang="0">
                <a:pos x="2" y="140"/>
              </a:cxn>
              <a:cxn ang="0">
                <a:pos x="110" y="0"/>
              </a:cxn>
            </a:cxnLst>
            <a:rect l="0" t="0" r="r" b="b"/>
            <a:pathLst>
              <a:path w="110" h="272">
                <a:moveTo>
                  <a:pt x="110" y="0"/>
                </a:moveTo>
                <a:lnTo>
                  <a:pt x="94" y="272"/>
                </a:lnTo>
                <a:lnTo>
                  <a:pt x="0" y="246"/>
                </a:lnTo>
                <a:lnTo>
                  <a:pt x="2" y="140"/>
                </a:lnTo>
                <a:lnTo>
                  <a:pt x="110" y="0"/>
                </a:lnTo>
                <a:close/>
              </a:path>
            </a:pathLst>
          </a:custGeom>
          <a:noFill/>
          <a:ln w="25400" cap="flat" cmpd="sng">
            <a:solidFill>
              <a:srgbClr val="FF0000"/>
            </a:solidFill>
            <a:prstDash val="solid"/>
            <a:round/>
            <a:headEnd type="none" w="sm" len="sm"/>
            <a:tailEnd type="none" w="sm" len="sm"/>
          </a:ln>
          <a:effectLst/>
        </p:spPr>
        <p:txBody>
          <a:bodyPr/>
          <a:lstStyle/>
          <a:p>
            <a:endParaRPr lang="en-US"/>
          </a:p>
        </p:txBody>
      </p:sp>
      <p:sp>
        <p:nvSpPr>
          <p:cNvPr id="836617" name="Freeform 9"/>
          <p:cNvSpPr>
            <a:spLocks/>
          </p:cNvSpPr>
          <p:nvPr/>
        </p:nvSpPr>
        <p:spPr bwMode="auto">
          <a:xfrm>
            <a:off x="7483475" y="2241550"/>
            <a:ext cx="517525" cy="1054100"/>
          </a:xfrm>
          <a:custGeom>
            <a:avLst/>
            <a:gdLst/>
            <a:ahLst/>
            <a:cxnLst>
              <a:cxn ang="0">
                <a:pos x="326" y="0"/>
              </a:cxn>
              <a:cxn ang="0">
                <a:pos x="316" y="664"/>
              </a:cxn>
              <a:cxn ang="0">
                <a:pos x="0" y="626"/>
              </a:cxn>
              <a:cxn ang="0">
                <a:pos x="20" y="350"/>
              </a:cxn>
              <a:cxn ang="0">
                <a:pos x="326" y="0"/>
              </a:cxn>
            </a:cxnLst>
            <a:rect l="0" t="0" r="r" b="b"/>
            <a:pathLst>
              <a:path w="326" h="664">
                <a:moveTo>
                  <a:pt x="326" y="0"/>
                </a:moveTo>
                <a:lnTo>
                  <a:pt x="316" y="664"/>
                </a:lnTo>
                <a:lnTo>
                  <a:pt x="0" y="626"/>
                </a:lnTo>
                <a:lnTo>
                  <a:pt x="20" y="350"/>
                </a:lnTo>
                <a:lnTo>
                  <a:pt x="326" y="0"/>
                </a:lnTo>
                <a:close/>
              </a:path>
            </a:pathLst>
          </a:custGeom>
          <a:noFill/>
          <a:ln w="25400" cap="flat" cmpd="sng">
            <a:solidFill>
              <a:srgbClr val="0000FF"/>
            </a:solidFill>
            <a:prstDash val="solid"/>
            <a:round/>
            <a:headEnd type="none" w="sm" len="sm"/>
            <a:tailEnd type="none" w="sm" len="sm"/>
          </a:ln>
          <a:effectLst/>
        </p:spPr>
        <p:txBody>
          <a:bodyPr/>
          <a:lstStyle/>
          <a:p>
            <a:endParaRPr lang="en-US"/>
          </a:p>
        </p:txBody>
      </p:sp>
      <p:sp>
        <p:nvSpPr>
          <p:cNvPr id="836618" name="Line 10"/>
          <p:cNvSpPr>
            <a:spLocks noChangeShapeType="1"/>
          </p:cNvSpPr>
          <p:nvPr/>
        </p:nvSpPr>
        <p:spPr bwMode="auto">
          <a:xfrm>
            <a:off x="4333875" y="2466975"/>
            <a:ext cx="942975" cy="295275"/>
          </a:xfrm>
          <a:prstGeom prst="line">
            <a:avLst/>
          </a:prstGeom>
          <a:noFill/>
          <a:ln w="25400">
            <a:solidFill>
              <a:srgbClr val="FF0000"/>
            </a:solidFill>
            <a:round/>
            <a:headEnd type="none" w="sm" len="sm"/>
            <a:tailEnd type="none" w="sm" len="sm"/>
          </a:ln>
          <a:effectLst/>
        </p:spPr>
        <p:txBody>
          <a:bodyPr/>
          <a:lstStyle/>
          <a:p>
            <a:endParaRPr lang="en-US"/>
          </a:p>
        </p:txBody>
      </p:sp>
      <p:sp>
        <p:nvSpPr>
          <p:cNvPr id="836619" name="Line 11"/>
          <p:cNvSpPr>
            <a:spLocks noChangeShapeType="1"/>
          </p:cNvSpPr>
          <p:nvPr/>
        </p:nvSpPr>
        <p:spPr bwMode="auto">
          <a:xfrm flipV="1">
            <a:off x="4343400" y="2971800"/>
            <a:ext cx="914400" cy="0"/>
          </a:xfrm>
          <a:prstGeom prst="line">
            <a:avLst/>
          </a:prstGeom>
          <a:noFill/>
          <a:ln w="25400">
            <a:solidFill>
              <a:srgbClr val="FF0000"/>
            </a:solidFill>
            <a:round/>
            <a:headEnd type="none" w="sm" len="sm"/>
            <a:tailEnd type="none" w="sm" len="sm"/>
          </a:ln>
          <a:effectLst/>
        </p:spPr>
        <p:txBody>
          <a:bodyPr/>
          <a:lstStyle/>
          <a:p>
            <a:endParaRPr lang="en-US"/>
          </a:p>
        </p:txBody>
      </p:sp>
      <p:sp>
        <p:nvSpPr>
          <p:cNvPr id="836620" name="Line 12"/>
          <p:cNvSpPr>
            <a:spLocks noChangeShapeType="1"/>
          </p:cNvSpPr>
          <p:nvPr/>
        </p:nvSpPr>
        <p:spPr bwMode="auto">
          <a:xfrm>
            <a:off x="4343400" y="2057400"/>
            <a:ext cx="942975" cy="457200"/>
          </a:xfrm>
          <a:prstGeom prst="line">
            <a:avLst/>
          </a:prstGeom>
          <a:noFill/>
          <a:ln w="25400">
            <a:solidFill>
              <a:srgbClr val="FF0000"/>
            </a:solidFill>
            <a:round/>
            <a:headEnd type="none" w="sm" len="sm"/>
            <a:tailEnd type="none" w="sm" len="sm"/>
          </a:ln>
          <a:effectLst/>
        </p:spPr>
        <p:txBody>
          <a:bodyPr/>
          <a:lstStyle/>
          <a:p>
            <a:endParaRPr lang="en-US"/>
          </a:p>
        </p:txBody>
      </p:sp>
      <p:sp>
        <p:nvSpPr>
          <p:cNvPr id="836621" name="Line 13"/>
          <p:cNvSpPr>
            <a:spLocks noChangeShapeType="1"/>
          </p:cNvSpPr>
          <p:nvPr/>
        </p:nvSpPr>
        <p:spPr bwMode="auto">
          <a:xfrm flipV="1">
            <a:off x="4314825" y="2057400"/>
            <a:ext cx="28575" cy="914400"/>
          </a:xfrm>
          <a:prstGeom prst="line">
            <a:avLst/>
          </a:prstGeom>
          <a:noFill/>
          <a:ln w="25400">
            <a:solidFill>
              <a:srgbClr val="FF0000"/>
            </a:solidFill>
            <a:round/>
            <a:headEnd type="none" w="sm" len="sm"/>
            <a:tailEnd type="none" w="sm" len="sm"/>
          </a:ln>
          <a:effectLst/>
        </p:spPr>
        <p:txBody>
          <a:bodyPr/>
          <a:lstStyle/>
          <a:p>
            <a:endParaRPr lang="en-US"/>
          </a:p>
        </p:txBody>
      </p:sp>
      <p:sp>
        <p:nvSpPr>
          <p:cNvPr id="836622" name="Rectangle 14"/>
          <p:cNvSpPr>
            <a:spLocks noChangeArrowheads="1"/>
          </p:cNvSpPr>
          <p:nvPr/>
        </p:nvSpPr>
        <p:spPr bwMode="auto">
          <a:xfrm>
            <a:off x="6172200" y="2057400"/>
            <a:ext cx="990600" cy="914400"/>
          </a:xfrm>
          <a:prstGeom prst="rect">
            <a:avLst/>
          </a:prstGeom>
          <a:noFill/>
          <a:ln w="25400">
            <a:solidFill>
              <a:srgbClr val="FFFF00"/>
            </a:solidFill>
            <a:miter lim="800000"/>
            <a:headEnd type="none" w="sm" len="sm"/>
            <a:tailEnd type="none" w="sm" len="sm"/>
          </a:ln>
          <a:effectLst/>
        </p:spPr>
        <p:txBody>
          <a:bodyPr wrap="none" anchor="ctr"/>
          <a:lstStyle/>
          <a:p>
            <a:endParaRPr lang="en-US"/>
          </a:p>
        </p:txBody>
      </p:sp>
      <p:sp>
        <p:nvSpPr>
          <p:cNvPr id="836623" name="Line 15"/>
          <p:cNvSpPr>
            <a:spLocks noChangeShapeType="1"/>
          </p:cNvSpPr>
          <p:nvPr/>
        </p:nvSpPr>
        <p:spPr bwMode="auto">
          <a:xfrm flipV="1">
            <a:off x="5276850" y="2514600"/>
            <a:ext cx="9525" cy="434975"/>
          </a:xfrm>
          <a:prstGeom prst="line">
            <a:avLst/>
          </a:prstGeom>
          <a:noFill/>
          <a:ln w="25400">
            <a:solidFill>
              <a:srgbClr val="FF0000"/>
            </a:solidFill>
            <a:round/>
            <a:headEnd type="none" w="sm" len="sm"/>
            <a:tailEnd type="none" w="sm" len="sm"/>
          </a:ln>
          <a:effectLst/>
        </p:spPr>
        <p:txBody>
          <a:bodyPr/>
          <a:lstStyle/>
          <a:p>
            <a:endParaRPr lang="en-US"/>
          </a:p>
        </p:txBody>
      </p:sp>
    </p:spTree>
    <p:extLst>
      <p:ext uri="{BB962C8B-B14F-4D97-AF65-F5344CB8AC3E}">
        <p14:creationId xmlns:p14="http://schemas.microsoft.com/office/powerpoint/2010/main" val="2144100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Rectangle 2"/>
          <p:cNvSpPr>
            <a:spLocks noGrp="1" noChangeArrowheads="1"/>
          </p:cNvSpPr>
          <p:nvPr>
            <p:ph type="title"/>
          </p:nvPr>
        </p:nvSpPr>
        <p:spPr>
          <a:xfrm>
            <a:off x="457200" y="285750"/>
            <a:ext cx="8593138" cy="609600"/>
          </a:xfrm>
        </p:spPr>
        <p:txBody>
          <a:bodyPr/>
          <a:lstStyle/>
          <a:p>
            <a:r>
              <a:rPr lang="en-US" dirty="0"/>
              <a:t>Yet other pinhole camera images</a:t>
            </a:r>
          </a:p>
        </p:txBody>
      </p:sp>
      <p:sp>
        <p:nvSpPr>
          <p:cNvPr id="842755" name="Rectangle 3"/>
          <p:cNvSpPr>
            <a:spLocks noGrp="1" noChangeArrowheads="1"/>
          </p:cNvSpPr>
          <p:nvPr>
            <p:ph type="body" idx="1"/>
          </p:nvPr>
        </p:nvSpPr>
        <p:spPr>
          <a:xfrm>
            <a:off x="1295400" y="5562600"/>
            <a:ext cx="7467600" cy="762000"/>
          </a:xfrm>
        </p:spPr>
        <p:txBody>
          <a:bodyPr/>
          <a:lstStyle/>
          <a:p>
            <a:pPr>
              <a:buFont typeface="Zapf Dingbats" charset="2"/>
              <a:buNone/>
            </a:pPr>
            <a:r>
              <a:rPr lang="en-US" sz="1600" dirty="0"/>
              <a:t>Markus </a:t>
            </a:r>
            <a:r>
              <a:rPr lang="en-US" sz="1600" dirty="0" err="1"/>
              <a:t>Raetz</a:t>
            </a:r>
            <a:r>
              <a:rPr lang="en-US" sz="1600" dirty="0"/>
              <a:t>, </a:t>
            </a:r>
            <a:r>
              <a:rPr lang="en-US" sz="1600" i="1" dirty="0"/>
              <a:t>Metamorphose II</a:t>
            </a:r>
            <a:r>
              <a:rPr lang="en-US" sz="1600" dirty="0"/>
              <a:t>, 1991-92, cast iron, 15 1/4 x 12 x 12 inches</a:t>
            </a:r>
          </a:p>
          <a:p>
            <a:pPr>
              <a:buFont typeface="Zapf Dingbats" charset="2"/>
              <a:buNone/>
            </a:pPr>
            <a:r>
              <a:rPr lang="en-US" sz="1600" dirty="0" err="1">
                <a:solidFill>
                  <a:srgbClr val="D82204"/>
                </a:solidFill>
              </a:rPr>
              <a:t>Umass</a:t>
            </a:r>
            <a:r>
              <a:rPr lang="en-US" sz="1600" dirty="0">
                <a:solidFill>
                  <a:srgbClr val="D82204"/>
                </a:solidFill>
              </a:rPr>
              <a:t> Fine Art Center University Gallery, Sep 15 – Oct 26, 2000</a:t>
            </a:r>
          </a:p>
        </p:txBody>
      </p:sp>
      <p:sp>
        <p:nvSpPr>
          <p:cNvPr id="842757" name="Text Box 5"/>
          <p:cNvSpPr txBox="1">
            <a:spLocks noChangeArrowheads="1"/>
          </p:cNvSpPr>
          <p:nvPr/>
        </p:nvSpPr>
        <p:spPr bwMode="auto">
          <a:xfrm>
            <a:off x="3657600" y="1219200"/>
            <a:ext cx="2743200" cy="427038"/>
          </a:xfrm>
          <a:prstGeom prst="rect">
            <a:avLst/>
          </a:prstGeom>
          <a:noFill/>
          <a:ln w="12700">
            <a:noFill/>
            <a:miter lim="800000"/>
            <a:headEnd type="none" w="sm" len="sm"/>
            <a:tailEnd type="none" w="sm" len="sm"/>
          </a:ln>
          <a:effectLst/>
        </p:spPr>
        <p:txBody>
          <a:bodyPr>
            <a:spAutoFit/>
          </a:bodyPr>
          <a:lstStyle/>
          <a:p>
            <a:r>
              <a:rPr lang="en-US" sz="2200" b="0" dirty="0">
                <a:solidFill>
                  <a:srgbClr val="0000FF"/>
                </a:solidFill>
              </a:rPr>
              <a:t>Rabbit or Man?</a:t>
            </a:r>
          </a:p>
        </p:txBody>
      </p:sp>
      <p:pic>
        <p:nvPicPr>
          <p:cNvPr id="842760" name="Picture 8" descr="EXRaetzA"/>
          <p:cNvPicPr>
            <a:picLocks noChangeAspect="1" noChangeArrowheads="1"/>
          </p:cNvPicPr>
          <p:nvPr/>
        </p:nvPicPr>
        <p:blipFill>
          <a:blip r:embed="rId3" cstate="print"/>
          <a:srcRect/>
          <a:stretch>
            <a:fillRect/>
          </a:stretch>
        </p:blipFill>
        <p:spPr bwMode="auto">
          <a:xfrm>
            <a:off x="1600200" y="2133600"/>
            <a:ext cx="1727200" cy="2540000"/>
          </a:xfrm>
          <a:prstGeom prst="rect">
            <a:avLst/>
          </a:prstGeom>
          <a:noFill/>
        </p:spPr>
      </p:pic>
      <p:pic>
        <p:nvPicPr>
          <p:cNvPr id="842762" name="Picture 10" descr="EXRaetzC"/>
          <p:cNvPicPr>
            <a:picLocks noChangeAspect="1" noChangeArrowheads="1"/>
          </p:cNvPicPr>
          <p:nvPr/>
        </p:nvPicPr>
        <p:blipFill>
          <a:blip r:embed="rId4" cstate="print"/>
          <a:srcRect/>
          <a:stretch>
            <a:fillRect/>
          </a:stretch>
        </p:blipFill>
        <p:spPr bwMode="auto">
          <a:xfrm>
            <a:off x="5791200" y="2133600"/>
            <a:ext cx="1714500" cy="2540000"/>
          </a:xfrm>
          <a:prstGeom prst="rect">
            <a:avLst/>
          </a:prstGeom>
          <a:noFill/>
        </p:spPr>
      </p:pic>
    </p:spTree>
    <p:extLst>
      <p:ext uri="{BB962C8B-B14F-4D97-AF65-F5344CB8AC3E}">
        <p14:creationId xmlns:p14="http://schemas.microsoft.com/office/powerpoint/2010/main" val="1649553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2"/>
          <p:cNvSpPr>
            <a:spLocks noGrp="1" noChangeArrowheads="1"/>
          </p:cNvSpPr>
          <p:nvPr>
            <p:ph type="title"/>
          </p:nvPr>
        </p:nvSpPr>
        <p:spPr>
          <a:xfrm>
            <a:off x="381000" y="285750"/>
            <a:ext cx="8669338" cy="609600"/>
          </a:xfrm>
        </p:spPr>
        <p:txBody>
          <a:bodyPr/>
          <a:lstStyle/>
          <a:p>
            <a:r>
              <a:rPr lang="en-US" dirty="0"/>
              <a:t>Yet other pinhole camera images</a:t>
            </a:r>
          </a:p>
        </p:txBody>
      </p:sp>
      <p:sp>
        <p:nvSpPr>
          <p:cNvPr id="844803" name="Rectangle 3"/>
          <p:cNvSpPr>
            <a:spLocks noGrp="1" noChangeArrowheads="1"/>
          </p:cNvSpPr>
          <p:nvPr>
            <p:ph type="body" idx="1"/>
          </p:nvPr>
        </p:nvSpPr>
        <p:spPr>
          <a:xfrm>
            <a:off x="1295400" y="5562600"/>
            <a:ext cx="7467600" cy="762000"/>
          </a:xfrm>
        </p:spPr>
        <p:txBody>
          <a:bodyPr/>
          <a:lstStyle/>
          <a:p>
            <a:pPr>
              <a:buFont typeface="Zapf Dingbats" charset="2"/>
              <a:buNone/>
            </a:pPr>
            <a:r>
              <a:rPr lang="en-US" sz="1600" dirty="0"/>
              <a:t>Markus </a:t>
            </a:r>
            <a:r>
              <a:rPr lang="en-US" sz="1600" dirty="0" err="1"/>
              <a:t>Raetz</a:t>
            </a:r>
            <a:r>
              <a:rPr lang="en-US" sz="1600" dirty="0"/>
              <a:t>, </a:t>
            </a:r>
            <a:r>
              <a:rPr lang="en-US" sz="1600" i="1" dirty="0"/>
              <a:t>Metamorphose II</a:t>
            </a:r>
            <a:r>
              <a:rPr lang="en-US" sz="1600" dirty="0"/>
              <a:t>, 1991-92, cast iron, 15 1/4 x 12 x 12 inches</a:t>
            </a:r>
          </a:p>
          <a:p>
            <a:pPr>
              <a:buFont typeface="Zapf Dingbats" charset="2"/>
              <a:buNone/>
            </a:pPr>
            <a:r>
              <a:rPr lang="en-US" sz="1600" dirty="0" err="1">
                <a:solidFill>
                  <a:srgbClr val="D82204"/>
                </a:solidFill>
              </a:rPr>
              <a:t>Umass</a:t>
            </a:r>
            <a:r>
              <a:rPr lang="en-US" sz="1600" dirty="0">
                <a:solidFill>
                  <a:srgbClr val="D82204"/>
                </a:solidFill>
              </a:rPr>
              <a:t> Fine Art Center University Gallery, Sep 15 – Oct 26, 2000</a:t>
            </a:r>
          </a:p>
        </p:txBody>
      </p:sp>
      <p:sp>
        <p:nvSpPr>
          <p:cNvPr id="844804" name="Text Box 4"/>
          <p:cNvSpPr txBox="1">
            <a:spLocks noChangeArrowheads="1"/>
          </p:cNvSpPr>
          <p:nvPr/>
        </p:nvSpPr>
        <p:spPr bwMode="auto">
          <a:xfrm>
            <a:off x="1219200" y="1143000"/>
            <a:ext cx="6324600" cy="762000"/>
          </a:xfrm>
          <a:prstGeom prst="rect">
            <a:avLst/>
          </a:prstGeom>
          <a:noFill/>
          <a:ln w="12700">
            <a:noFill/>
            <a:miter lim="800000"/>
            <a:headEnd type="none" w="sm" len="sm"/>
            <a:tailEnd type="none" w="sm" len="sm"/>
          </a:ln>
          <a:effectLst/>
        </p:spPr>
        <p:txBody>
          <a:bodyPr>
            <a:spAutoFit/>
          </a:bodyPr>
          <a:lstStyle/>
          <a:p>
            <a:r>
              <a:rPr lang="en-US" sz="2200" b="0" dirty="0">
                <a:solidFill>
                  <a:srgbClr val="0000FF"/>
                </a:solidFill>
              </a:rPr>
              <a:t>2D projections are not the “same” as  the real object as we usually see everyday!</a:t>
            </a:r>
          </a:p>
        </p:txBody>
      </p:sp>
      <p:pic>
        <p:nvPicPr>
          <p:cNvPr id="844805" name="Picture 5" descr="EXRaetzA"/>
          <p:cNvPicPr>
            <a:picLocks noChangeAspect="1" noChangeArrowheads="1"/>
          </p:cNvPicPr>
          <p:nvPr/>
        </p:nvPicPr>
        <p:blipFill>
          <a:blip r:embed="rId3" cstate="print"/>
          <a:srcRect/>
          <a:stretch>
            <a:fillRect/>
          </a:stretch>
        </p:blipFill>
        <p:spPr bwMode="auto">
          <a:xfrm>
            <a:off x="1600200" y="2133600"/>
            <a:ext cx="1727200" cy="2540000"/>
          </a:xfrm>
          <a:prstGeom prst="rect">
            <a:avLst/>
          </a:prstGeom>
          <a:noFill/>
        </p:spPr>
      </p:pic>
      <p:pic>
        <p:nvPicPr>
          <p:cNvPr id="844806" name="Picture 6" descr="EXRaetzB"/>
          <p:cNvPicPr>
            <a:picLocks noChangeAspect="1" noChangeArrowheads="1"/>
          </p:cNvPicPr>
          <p:nvPr/>
        </p:nvPicPr>
        <p:blipFill>
          <a:blip r:embed="rId4" cstate="print"/>
          <a:srcRect/>
          <a:stretch>
            <a:fillRect/>
          </a:stretch>
        </p:blipFill>
        <p:spPr bwMode="auto">
          <a:xfrm>
            <a:off x="3733800" y="2133600"/>
            <a:ext cx="1727200" cy="2540000"/>
          </a:xfrm>
          <a:prstGeom prst="rect">
            <a:avLst/>
          </a:prstGeom>
          <a:noFill/>
        </p:spPr>
      </p:pic>
      <p:pic>
        <p:nvPicPr>
          <p:cNvPr id="844807" name="Picture 7" descr="EXRaetzC"/>
          <p:cNvPicPr>
            <a:picLocks noChangeAspect="1" noChangeArrowheads="1"/>
          </p:cNvPicPr>
          <p:nvPr/>
        </p:nvPicPr>
        <p:blipFill>
          <a:blip r:embed="rId5" cstate="print"/>
          <a:srcRect/>
          <a:stretch>
            <a:fillRect/>
          </a:stretch>
        </p:blipFill>
        <p:spPr bwMode="auto">
          <a:xfrm>
            <a:off x="5791200" y="2133600"/>
            <a:ext cx="1714500" cy="2540000"/>
          </a:xfrm>
          <a:prstGeom prst="rect">
            <a:avLst/>
          </a:prstGeom>
          <a:noFill/>
        </p:spPr>
      </p:pic>
    </p:spTree>
    <p:extLst>
      <p:ext uri="{BB962C8B-B14F-4D97-AF65-F5344CB8AC3E}">
        <p14:creationId xmlns:p14="http://schemas.microsoft.com/office/powerpoint/2010/main" val="2919027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Outline (Ch. 1 and Ch. 2) </a:t>
            </a:r>
          </a:p>
        </p:txBody>
      </p:sp>
      <p:sp>
        <p:nvSpPr>
          <p:cNvPr id="4099" name="Content Placeholder 2"/>
          <p:cNvSpPr>
            <a:spLocks noGrp="1"/>
          </p:cNvSpPr>
          <p:nvPr>
            <p:ph idx="1"/>
          </p:nvPr>
        </p:nvSpPr>
        <p:spPr/>
        <p:txBody>
          <a:bodyPr/>
          <a:lstStyle/>
          <a:p>
            <a:r>
              <a:rPr lang="en-US" dirty="0">
                <a:solidFill>
                  <a:srgbClr val="0000FF"/>
                </a:solidFill>
              </a:rPr>
              <a:t>Vision: An Overview</a:t>
            </a:r>
          </a:p>
          <a:p>
            <a:r>
              <a:rPr lang="en-US" dirty="0"/>
              <a:t>Human and Animal Eyes</a:t>
            </a:r>
          </a:p>
          <a:p>
            <a:r>
              <a:rPr lang="en-US" dirty="0"/>
              <a:t>The Pinhole Camera</a:t>
            </a:r>
          </a:p>
          <a:p>
            <a:r>
              <a:rPr lang="en-US" dirty="0"/>
              <a:t>Human Eye: an Window to Brain </a:t>
            </a:r>
          </a:p>
        </p:txBody>
      </p:sp>
    </p:spTree>
    <p:extLst>
      <p:ext uri="{BB962C8B-B14F-4D97-AF65-F5344CB8AC3E}">
        <p14:creationId xmlns:p14="http://schemas.microsoft.com/office/powerpoint/2010/main" val="31465687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Outline (Ch. 1 and Ch. 2) </a:t>
            </a:r>
          </a:p>
        </p:txBody>
      </p:sp>
      <p:sp>
        <p:nvSpPr>
          <p:cNvPr id="4099" name="Content Placeholder 2"/>
          <p:cNvSpPr>
            <a:spLocks noGrp="1"/>
          </p:cNvSpPr>
          <p:nvPr>
            <p:ph idx="1"/>
          </p:nvPr>
        </p:nvSpPr>
        <p:spPr/>
        <p:txBody>
          <a:bodyPr/>
          <a:lstStyle/>
          <a:p>
            <a:r>
              <a:rPr lang="en-US" dirty="0"/>
              <a:t>Vision: An Overview</a:t>
            </a:r>
          </a:p>
          <a:p>
            <a:r>
              <a:rPr lang="en-US" dirty="0"/>
              <a:t>Human and Animal Eyes</a:t>
            </a:r>
          </a:p>
          <a:p>
            <a:r>
              <a:rPr lang="en-US" dirty="0"/>
              <a:t>The Pinhole Camera</a:t>
            </a:r>
          </a:p>
          <a:p>
            <a:r>
              <a:rPr lang="en-US" dirty="0">
                <a:solidFill>
                  <a:srgbClr val="0000FF"/>
                </a:solidFill>
              </a:rPr>
              <a:t>Human Eye: an Window to Brain </a:t>
            </a:r>
          </a:p>
        </p:txBody>
      </p:sp>
    </p:spTree>
    <p:extLst>
      <p:ext uri="{BB962C8B-B14F-4D97-AF65-F5344CB8AC3E}">
        <p14:creationId xmlns:p14="http://schemas.microsoft.com/office/powerpoint/2010/main" val="3146568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Eye: A Window to Brain</a:t>
            </a:r>
          </a:p>
        </p:txBody>
      </p:sp>
      <p:sp>
        <p:nvSpPr>
          <p:cNvPr id="3" name="Content Placeholder 2"/>
          <p:cNvSpPr>
            <a:spLocks noGrp="1"/>
          </p:cNvSpPr>
          <p:nvPr>
            <p:ph idx="1"/>
          </p:nvPr>
        </p:nvSpPr>
        <p:spPr/>
        <p:txBody>
          <a:bodyPr/>
          <a:lstStyle/>
          <a:p>
            <a:r>
              <a:rPr lang="en-US" dirty="0"/>
              <a:t>Basic Facts</a:t>
            </a:r>
          </a:p>
          <a:p>
            <a:r>
              <a:rPr lang="en-US" dirty="0"/>
              <a:t>An Organ of Imperfection?</a:t>
            </a:r>
          </a:p>
          <a:p>
            <a:r>
              <a:rPr lang="en-US" dirty="0"/>
              <a:t>Not Blinded by the Light</a:t>
            </a:r>
          </a:p>
          <a:p>
            <a:r>
              <a:rPr lang="en-US" dirty="0"/>
              <a:t>The Retina</a:t>
            </a:r>
          </a:p>
          <a:p>
            <a:r>
              <a:rPr lang="en-US" dirty="0"/>
              <a:t>What Does the Eye Not Tell the Brain?</a:t>
            </a:r>
          </a:p>
        </p:txBody>
      </p:sp>
    </p:spTree>
    <p:extLst>
      <p:ext uri="{BB962C8B-B14F-4D97-AF65-F5344CB8AC3E}">
        <p14:creationId xmlns:p14="http://schemas.microsoft.com/office/powerpoint/2010/main" val="1127133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Eye: Basic Facts</a:t>
            </a:r>
          </a:p>
        </p:txBody>
      </p:sp>
      <p:pic>
        <p:nvPicPr>
          <p:cNvPr id="6" name="Picture 5"/>
          <p:cNvPicPr>
            <a:picLocks noChangeAspect="1"/>
          </p:cNvPicPr>
          <p:nvPr/>
        </p:nvPicPr>
        <p:blipFill>
          <a:blip r:embed="rId2"/>
          <a:stretch>
            <a:fillRect/>
          </a:stretch>
        </p:blipFill>
        <p:spPr>
          <a:xfrm>
            <a:off x="4969584" y="2209800"/>
            <a:ext cx="4139491" cy="3352800"/>
          </a:xfrm>
          <a:prstGeom prst="rect">
            <a:avLst/>
          </a:prstGeom>
        </p:spPr>
      </p:pic>
      <p:sp>
        <p:nvSpPr>
          <p:cNvPr id="4" name="Content Placeholder 2"/>
          <p:cNvSpPr>
            <a:spLocks noGrp="1"/>
          </p:cNvSpPr>
          <p:nvPr>
            <p:ph idx="1"/>
          </p:nvPr>
        </p:nvSpPr>
        <p:spPr>
          <a:xfrm>
            <a:off x="457200" y="1828800"/>
            <a:ext cx="4267200" cy="4267200"/>
          </a:xfrm>
        </p:spPr>
        <p:txBody>
          <a:bodyPr/>
          <a:lstStyle/>
          <a:p>
            <a:r>
              <a:rPr lang="en-US" sz="2800" dirty="0"/>
              <a:t>24 mm in diameter</a:t>
            </a:r>
          </a:p>
          <a:p>
            <a:r>
              <a:rPr lang="en-US" sz="2800" dirty="0"/>
              <a:t>Most of the focusing power depends on the fixed shape of the cornea. </a:t>
            </a:r>
          </a:p>
          <a:p>
            <a:r>
              <a:rPr lang="en-US" sz="2800" dirty="0"/>
              <a:t>The lens simply fine-tunes the focus of the image on the retina.</a:t>
            </a:r>
          </a:p>
        </p:txBody>
      </p:sp>
    </p:spTree>
    <p:extLst>
      <p:ext uri="{BB962C8B-B14F-4D97-AF65-F5344CB8AC3E}">
        <p14:creationId xmlns:p14="http://schemas.microsoft.com/office/powerpoint/2010/main" val="1970479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Organ of Imperfection?</a:t>
            </a:r>
          </a:p>
        </p:txBody>
      </p:sp>
      <p:sp>
        <p:nvSpPr>
          <p:cNvPr id="3" name="Content Placeholder 2"/>
          <p:cNvSpPr>
            <a:spLocks noGrp="1"/>
          </p:cNvSpPr>
          <p:nvPr>
            <p:ph idx="1"/>
          </p:nvPr>
        </p:nvSpPr>
        <p:spPr>
          <a:xfrm>
            <a:off x="457200" y="1905000"/>
            <a:ext cx="8229600" cy="3886200"/>
          </a:xfrm>
        </p:spPr>
        <p:txBody>
          <a:bodyPr/>
          <a:lstStyle/>
          <a:p>
            <a:r>
              <a:rPr lang="en-US" dirty="0"/>
              <a:t>Chromatic aberration</a:t>
            </a:r>
          </a:p>
          <a:p>
            <a:r>
              <a:rPr lang="en-US" dirty="0"/>
              <a:t>Backward retina</a:t>
            </a:r>
          </a:p>
          <a:p>
            <a:r>
              <a:rPr lang="en-US" dirty="0"/>
              <a:t>Black spot </a:t>
            </a:r>
          </a:p>
          <a:p>
            <a:endParaRPr lang="en-US" dirty="0"/>
          </a:p>
        </p:txBody>
      </p:sp>
    </p:spTree>
    <p:extLst>
      <p:ext uri="{BB962C8B-B14F-4D97-AF65-F5344CB8AC3E}">
        <p14:creationId xmlns:p14="http://schemas.microsoft.com/office/powerpoint/2010/main" val="10365770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Chromatic aberration</a:t>
            </a:r>
          </a:p>
        </p:txBody>
      </p:sp>
      <p:sp>
        <p:nvSpPr>
          <p:cNvPr id="3" name="Content Placeholder 2"/>
          <p:cNvSpPr>
            <a:spLocks noGrp="1"/>
          </p:cNvSpPr>
          <p:nvPr>
            <p:ph idx="1"/>
          </p:nvPr>
        </p:nvSpPr>
        <p:spPr>
          <a:xfrm>
            <a:off x="457200" y="1524000"/>
            <a:ext cx="8229600" cy="4267200"/>
          </a:xfrm>
        </p:spPr>
        <p:txBody>
          <a:bodyPr/>
          <a:lstStyle/>
          <a:p>
            <a:r>
              <a:rPr lang="en-US" sz="2000" i="1" dirty="0"/>
              <a:t>Chromatic aberration </a:t>
            </a:r>
            <a:r>
              <a:rPr lang="en-US" sz="2000" dirty="0"/>
              <a:t>is the blurring of an image caused by the inability of the lens to focus light of all different colors on the retina at the same time. </a:t>
            </a:r>
          </a:p>
          <a:p>
            <a:r>
              <a:rPr lang="en-US" sz="2000" dirty="0"/>
              <a:t>In the figure below, light from part of a hat contains a mixture of yellow and blue colors. As light passes through the lens, its path is bent, but the amount of bending depends on the color of the light, with </a:t>
            </a:r>
            <a:r>
              <a:rPr lang="en-US" sz="2000" dirty="0">
                <a:solidFill>
                  <a:srgbClr val="FF0000"/>
                </a:solidFill>
              </a:rPr>
              <a:t>red</a:t>
            </a:r>
            <a:r>
              <a:rPr lang="en-US" sz="2000" dirty="0"/>
              <a:t> being bent least, </a:t>
            </a:r>
            <a:r>
              <a:rPr lang="en-US" sz="2000" dirty="0">
                <a:solidFill>
                  <a:srgbClr val="0000FF"/>
                </a:solidFill>
              </a:rPr>
              <a:t>blue</a:t>
            </a:r>
            <a:r>
              <a:rPr lang="en-US" sz="2000" dirty="0"/>
              <a:t> being bent most, and </a:t>
            </a:r>
            <a:r>
              <a:rPr lang="en-US" sz="2000" dirty="0">
                <a:solidFill>
                  <a:srgbClr val="FFFF00"/>
                </a:solidFill>
              </a:rPr>
              <a:t>yellow</a:t>
            </a:r>
            <a:r>
              <a:rPr lang="en-US" sz="2000" dirty="0"/>
              <a:t> light being bent somewhere in between. </a:t>
            </a:r>
          </a:p>
          <a:p>
            <a:endParaRPr lang="en-US" sz="2000" dirty="0"/>
          </a:p>
        </p:txBody>
      </p:sp>
      <p:pic>
        <p:nvPicPr>
          <p:cNvPr id="5" name="Picture 4" descr="Chromatic aberra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4174034"/>
            <a:ext cx="6705600" cy="2667916"/>
          </a:xfrm>
          <a:prstGeom prst="rect">
            <a:avLst/>
          </a:prstGeom>
        </p:spPr>
      </p:pic>
    </p:spTree>
    <p:extLst>
      <p:ext uri="{BB962C8B-B14F-4D97-AF65-F5344CB8AC3E}">
        <p14:creationId xmlns:p14="http://schemas.microsoft.com/office/powerpoint/2010/main" val="1804535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021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43000"/>
            <a:ext cx="7467600" cy="4060793"/>
          </a:xfrm>
          <a:prstGeom prst="rect">
            <a:avLst/>
          </a:prstGeom>
        </p:spPr>
      </p:pic>
      <p:sp>
        <p:nvSpPr>
          <p:cNvPr id="2" name="Title 1"/>
          <p:cNvSpPr>
            <a:spLocks noGrp="1"/>
          </p:cNvSpPr>
          <p:nvPr>
            <p:ph type="title"/>
          </p:nvPr>
        </p:nvSpPr>
        <p:spPr/>
        <p:txBody>
          <a:bodyPr/>
          <a:lstStyle/>
          <a:p>
            <a:r>
              <a:rPr lang="en-US" dirty="0"/>
              <a:t>Backward retina</a:t>
            </a:r>
          </a:p>
        </p:txBody>
      </p:sp>
      <p:sp>
        <p:nvSpPr>
          <p:cNvPr id="3" name="Content Placeholder 2"/>
          <p:cNvSpPr>
            <a:spLocks noGrp="1"/>
          </p:cNvSpPr>
          <p:nvPr>
            <p:ph idx="1"/>
          </p:nvPr>
        </p:nvSpPr>
        <p:spPr>
          <a:xfrm>
            <a:off x="304800" y="5029200"/>
            <a:ext cx="8229600" cy="1676400"/>
          </a:xfrm>
        </p:spPr>
        <p:txBody>
          <a:bodyPr/>
          <a:lstStyle/>
          <a:p>
            <a:r>
              <a:rPr lang="en-US" sz="2400" dirty="0"/>
              <a:t>The light rays that contribute to the retinal image have to pass through layer of</a:t>
            </a:r>
            <a:r>
              <a:rPr lang="en-US" sz="2400" dirty="0">
                <a:solidFill>
                  <a:srgbClr val="0000FF"/>
                </a:solidFill>
              </a:rPr>
              <a:t> </a:t>
            </a:r>
            <a:r>
              <a:rPr lang="en-US" sz="2400" dirty="0">
                <a:solidFill>
                  <a:srgbClr val="FF0000"/>
                </a:solidFill>
              </a:rPr>
              <a:t>nerve fibers</a:t>
            </a:r>
            <a:r>
              <a:rPr lang="en-US" sz="2400" dirty="0"/>
              <a:t> and the </a:t>
            </a:r>
            <a:r>
              <a:rPr lang="en-US" sz="2400" dirty="0">
                <a:solidFill>
                  <a:srgbClr val="FF0000"/>
                </a:solidFill>
              </a:rPr>
              <a:t>blood vessels </a:t>
            </a:r>
            <a:r>
              <a:rPr lang="en-US" sz="2400" dirty="0"/>
              <a:t>before reaching the light-sensitive </a:t>
            </a:r>
            <a:r>
              <a:rPr lang="en-US" sz="2400" dirty="0">
                <a:solidFill>
                  <a:srgbClr val="0000FF"/>
                </a:solidFill>
              </a:rPr>
              <a:t>photoreceptors</a:t>
            </a:r>
            <a:r>
              <a:rPr lang="en-US" sz="2400" dirty="0"/>
              <a:t>. </a:t>
            </a:r>
          </a:p>
        </p:txBody>
      </p:sp>
    </p:spTree>
    <p:extLst>
      <p:ext uri="{BB962C8B-B14F-4D97-AF65-F5344CB8AC3E}">
        <p14:creationId xmlns:p14="http://schemas.microsoft.com/office/powerpoint/2010/main" val="28514479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066800"/>
          </a:xfrm>
        </p:spPr>
        <p:txBody>
          <a:bodyPr/>
          <a:lstStyle/>
          <a:p>
            <a:r>
              <a:rPr lang="en-US" dirty="0"/>
              <a:t>Visual Impairment Simulation</a:t>
            </a:r>
          </a:p>
        </p:txBody>
      </p:sp>
      <p:pic>
        <p:nvPicPr>
          <p:cNvPr id="4" name="Vision Simulation.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000" y="1447800"/>
            <a:ext cx="6731000" cy="5048250"/>
          </a:xfrm>
        </p:spPr>
      </p:pic>
    </p:spTree>
    <p:extLst>
      <p:ext uri="{BB962C8B-B14F-4D97-AF65-F5344CB8AC3E}">
        <p14:creationId xmlns:p14="http://schemas.microsoft.com/office/powerpoint/2010/main" val="27953597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 spot </a:t>
            </a:r>
          </a:p>
        </p:txBody>
      </p:sp>
      <p:sp>
        <p:nvSpPr>
          <p:cNvPr id="3" name="Content Placeholder 2"/>
          <p:cNvSpPr>
            <a:spLocks noGrp="1"/>
          </p:cNvSpPr>
          <p:nvPr>
            <p:ph idx="1"/>
          </p:nvPr>
        </p:nvSpPr>
        <p:spPr>
          <a:xfrm>
            <a:off x="457200" y="1905000"/>
            <a:ext cx="3200400" cy="3886200"/>
          </a:xfrm>
        </p:spPr>
        <p:txBody>
          <a:bodyPr/>
          <a:lstStyle/>
          <a:p>
            <a:r>
              <a:rPr lang="en-US" dirty="0">
                <a:solidFill>
                  <a:srgbClr val="FF0000"/>
                </a:solidFill>
              </a:rPr>
              <a:t>octopus does not have a blind spot</a:t>
            </a:r>
          </a:p>
        </p:txBody>
      </p:sp>
      <p:pic>
        <p:nvPicPr>
          <p:cNvPr id="4" name="Picture 3"/>
          <p:cNvPicPr>
            <a:picLocks noChangeAspect="1"/>
          </p:cNvPicPr>
          <p:nvPr/>
        </p:nvPicPr>
        <p:blipFill>
          <a:blip r:embed="rId2"/>
          <a:stretch>
            <a:fillRect/>
          </a:stretch>
        </p:blipFill>
        <p:spPr>
          <a:xfrm>
            <a:off x="4191000" y="1219200"/>
            <a:ext cx="4303521" cy="3689552"/>
          </a:xfrm>
          <a:prstGeom prst="rect">
            <a:avLst/>
          </a:prstGeom>
        </p:spPr>
      </p:pic>
      <p:sp>
        <p:nvSpPr>
          <p:cNvPr id="5" name="Rectangle 4"/>
          <p:cNvSpPr/>
          <p:nvPr/>
        </p:nvSpPr>
        <p:spPr>
          <a:xfrm>
            <a:off x="228600" y="5105400"/>
            <a:ext cx="8534400" cy="1477328"/>
          </a:xfrm>
          <a:prstGeom prst="rect">
            <a:avLst/>
          </a:prstGeom>
        </p:spPr>
        <p:txBody>
          <a:bodyPr wrap="square">
            <a:spAutoFit/>
          </a:bodyPr>
          <a:lstStyle/>
          <a:p>
            <a:r>
              <a:rPr lang="en-US" dirty="0"/>
              <a:t>Retina, as seen through an ophthalmoscope. The branching structures are arteries and veins lying close to the surface of the retina, which converge on the blind spot (optic disk). The dark region to the right is the fovea, and the nose is to the left of this image. </a:t>
            </a:r>
            <a:r>
              <a:rPr lang="en-US" dirty="0">
                <a:solidFill>
                  <a:srgbClr val="0000FF"/>
                </a:solidFill>
              </a:rPr>
              <a:t>The centers of the blind spot and fovea are 4.3 mm apart.</a:t>
            </a:r>
            <a:r>
              <a:rPr lang="en-US" dirty="0"/>
              <a:t> Courtesy Robin Farr.</a:t>
            </a:r>
          </a:p>
        </p:txBody>
      </p:sp>
    </p:spTree>
    <p:extLst>
      <p:ext uri="{BB962C8B-B14F-4D97-AF65-F5344CB8AC3E}">
        <p14:creationId xmlns:p14="http://schemas.microsoft.com/office/powerpoint/2010/main" val="28514479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Blinded by the Light</a:t>
            </a:r>
          </a:p>
        </p:txBody>
      </p:sp>
      <p:sp>
        <p:nvSpPr>
          <p:cNvPr id="3" name="Content Placeholder 2"/>
          <p:cNvSpPr>
            <a:spLocks noGrp="1"/>
          </p:cNvSpPr>
          <p:nvPr>
            <p:ph idx="1"/>
          </p:nvPr>
        </p:nvSpPr>
        <p:spPr/>
        <p:txBody>
          <a:bodyPr/>
          <a:lstStyle/>
          <a:p>
            <a:r>
              <a:rPr lang="en-US" dirty="0"/>
              <a:t>The eye operates over an enormous range of lighting conditions, from moonlight to sunlight, a range that can vary by a factor of 10</a:t>
            </a:r>
            <a:r>
              <a:rPr lang="en-US" baseline="30000" dirty="0"/>
              <a:t>10</a:t>
            </a:r>
            <a:r>
              <a:rPr lang="en-US" dirty="0"/>
              <a:t> (10 billion). </a:t>
            </a:r>
          </a:p>
          <a:p>
            <a:r>
              <a:rPr lang="en-US" dirty="0"/>
              <a:t>Such a range cannot possibly be accommodated by changing the pupil area by a factor of 17</a:t>
            </a:r>
          </a:p>
        </p:txBody>
      </p:sp>
    </p:spTree>
    <p:extLst>
      <p:ext uri="{BB962C8B-B14F-4D97-AF65-F5344CB8AC3E}">
        <p14:creationId xmlns:p14="http://schemas.microsoft.com/office/powerpoint/2010/main" val="1036577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dirty="0"/>
              <a:t>The Retina</a:t>
            </a:r>
          </a:p>
        </p:txBody>
      </p:sp>
      <p:sp>
        <p:nvSpPr>
          <p:cNvPr id="3" name="Content Placeholder 2"/>
          <p:cNvSpPr>
            <a:spLocks noGrp="1"/>
          </p:cNvSpPr>
          <p:nvPr>
            <p:ph idx="1"/>
          </p:nvPr>
        </p:nvSpPr>
        <p:spPr>
          <a:xfrm>
            <a:off x="457200" y="1676400"/>
            <a:ext cx="8229600" cy="3886200"/>
          </a:xfrm>
        </p:spPr>
        <p:txBody>
          <a:bodyPr/>
          <a:lstStyle/>
          <a:p>
            <a:r>
              <a:rPr lang="en-US" dirty="0"/>
              <a:t>Fovea</a:t>
            </a:r>
          </a:p>
          <a:p>
            <a:r>
              <a:rPr lang="en-US" dirty="0"/>
              <a:t>Cones </a:t>
            </a:r>
          </a:p>
          <a:p>
            <a:r>
              <a:rPr lang="en-US" dirty="0"/>
              <a:t>Rods</a:t>
            </a:r>
          </a:p>
          <a:p>
            <a:endParaRPr lang="en-US" dirty="0"/>
          </a:p>
        </p:txBody>
      </p:sp>
      <p:pic>
        <p:nvPicPr>
          <p:cNvPr id="4" name="Picture 3"/>
          <p:cNvPicPr>
            <a:picLocks noChangeAspect="1"/>
          </p:cNvPicPr>
          <p:nvPr/>
        </p:nvPicPr>
        <p:blipFill>
          <a:blip r:embed="rId2"/>
          <a:stretch>
            <a:fillRect/>
          </a:stretch>
        </p:blipFill>
        <p:spPr>
          <a:xfrm>
            <a:off x="3810000" y="1524000"/>
            <a:ext cx="4609888" cy="3733800"/>
          </a:xfrm>
          <a:prstGeom prst="rect">
            <a:avLst/>
          </a:prstGeom>
        </p:spPr>
      </p:pic>
    </p:spTree>
    <p:extLst>
      <p:ext uri="{BB962C8B-B14F-4D97-AF65-F5344CB8AC3E}">
        <p14:creationId xmlns:p14="http://schemas.microsoft.com/office/powerpoint/2010/main" val="1036577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Vision: An Overview </a:t>
            </a:r>
          </a:p>
        </p:txBody>
      </p:sp>
      <p:sp>
        <p:nvSpPr>
          <p:cNvPr id="3" name="Content Placeholder 2"/>
          <p:cNvSpPr>
            <a:spLocks noGrp="1"/>
          </p:cNvSpPr>
          <p:nvPr>
            <p:ph idx="1"/>
          </p:nvPr>
        </p:nvSpPr>
        <p:spPr/>
        <p:txBody>
          <a:bodyPr/>
          <a:lstStyle/>
          <a:p>
            <a:r>
              <a:rPr lang="en-US" dirty="0"/>
              <a:t>How We See: The Brain as a Detective</a:t>
            </a:r>
          </a:p>
          <a:p>
            <a:r>
              <a:rPr lang="en-US" dirty="0"/>
              <a:t>Illusions: How the Brain Fails?</a:t>
            </a:r>
          </a:p>
          <a:p>
            <a:r>
              <a:rPr lang="en-US" dirty="0"/>
              <a:t>Recognizing Objects</a:t>
            </a:r>
          </a:p>
          <a:p>
            <a:r>
              <a:rPr lang="en-US" dirty="0"/>
              <a:t>Perceiving 3D Shape </a:t>
            </a:r>
          </a:p>
          <a:p>
            <a:r>
              <a:rPr lang="en-US" dirty="0"/>
              <a:t>Color and Shade </a:t>
            </a:r>
          </a:p>
          <a:p>
            <a:r>
              <a:rPr lang="en-US" dirty="0"/>
              <a:t>Brain and Vision</a:t>
            </a:r>
          </a:p>
          <a:p>
            <a:pPr marL="0" indent="0">
              <a:buNone/>
            </a:pPr>
            <a:endParaRPr lang="en-US" dirty="0"/>
          </a:p>
        </p:txBody>
      </p:sp>
    </p:spTree>
    <p:extLst>
      <p:ext uri="{BB962C8B-B14F-4D97-AF65-F5344CB8AC3E}">
        <p14:creationId xmlns:p14="http://schemas.microsoft.com/office/powerpoint/2010/main" val="4684090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Fovea</a:t>
            </a:r>
          </a:p>
        </p:txBody>
      </p:sp>
      <p:sp>
        <p:nvSpPr>
          <p:cNvPr id="3" name="Content Placeholder 2"/>
          <p:cNvSpPr>
            <a:spLocks noGrp="1"/>
          </p:cNvSpPr>
          <p:nvPr>
            <p:ph idx="1"/>
          </p:nvPr>
        </p:nvSpPr>
        <p:spPr/>
        <p:txBody>
          <a:bodyPr/>
          <a:lstStyle/>
          <a:p>
            <a:r>
              <a:rPr lang="en-US" sz="2400" dirty="0"/>
              <a:t>The image is brought to a focus </a:t>
            </a:r>
            <a:r>
              <a:rPr lang="en-US" sz="2400" dirty="0">
                <a:solidFill>
                  <a:srgbClr val="0000FF"/>
                </a:solidFill>
              </a:rPr>
              <a:t>16 millimeters</a:t>
            </a:r>
            <a:r>
              <a:rPr lang="en-US" sz="2400" dirty="0"/>
              <a:t> behind the lens onto the retina</a:t>
            </a:r>
          </a:p>
          <a:p>
            <a:r>
              <a:rPr lang="en-US" sz="2400" dirty="0">
                <a:solidFill>
                  <a:srgbClr val="0000FF"/>
                </a:solidFill>
              </a:rPr>
              <a:t>Macula is about 5 mm</a:t>
            </a:r>
            <a:r>
              <a:rPr lang="en-US" sz="2400" dirty="0"/>
              <a:t> across and contains a yellow pigment that blocks ultraviolet light.</a:t>
            </a:r>
          </a:p>
          <a:p>
            <a:r>
              <a:rPr lang="en-US" sz="2400" dirty="0"/>
              <a:t>Within the macula, there is a small circular region about </a:t>
            </a:r>
            <a:r>
              <a:rPr lang="en-US" sz="2400" dirty="0">
                <a:solidFill>
                  <a:srgbClr val="0000FF"/>
                </a:solidFill>
              </a:rPr>
              <a:t>0.5 mm in diameter (1.7 degrees), the fovea </a:t>
            </a:r>
            <a:r>
              <a:rPr lang="en-US" sz="2400" dirty="0"/>
              <a:t>(Latin for “pit”), packed with color-sensitive photoreceptors called cones. </a:t>
            </a:r>
          </a:p>
          <a:p>
            <a:r>
              <a:rPr lang="en-US" sz="2400" dirty="0"/>
              <a:t>Within the fovea, </a:t>
            </a:r>
            <a:r>
              <a:rPr lang="en-US" sz="2400" dirty="0">
                <a:solidFill>
                  <a:srgbClr val="0000FF"/>
                </a:solidFill>
              </a:rPr>
              <a:t>cones </a:t>
            </a:r>
            <a:r>
              <a:rPr lang="en-US" sz="2400" dirty="0"/>
              <a:t>are densely packed at about </a:t>
            </a:r>
            <a:r>
              <a:rPr lang="en-US" sz="2400" dirty="0">
                <a:solidFill>
                  <a:srgbClr val="0000FF"/>
                </a:solidFill>
              </a:rPr>
              <a:t>200,000 per square millimeter</a:t>
            </a:r>
          </a:p>
        </p:txBody>
      </p:sp>
      <p:pic>
        <p:nvPicPr>
          <p:cNvPr id="4" name="Picture 3"/>
          <p:cNvPicPr>
            <a:picLocks noChangeAspect="1"/>
          </p:cNvPicPr>
          <p:nvPr/>
        </p:nvPicPr>
        <p:blipFill>
          <a:blip r:embed="rId2"/>
          <a:stretch>
            <a:fillRect/>
          </a:stretch>
        </p:blipFill>
        <p:spPr>
          <a:xfrm>
            <a:off x="5334000" y="228600"/>
            <a:ext cx="2286000" cy="1851556"/>
          </a:xfrm>
          <a:prstGeom prst="rect">
            <a:avLst/>
          </a:prstGeom>
        </p:spPr>
      </p:pic>
      <p:pic>
        <p:nvPicPr>
          <p:cNvPr id="5" name="Picture 4"/>
          <p:cNvPicPr>
            <a:picLocks noChangeAspect="1"/>
          </p:cNvPicPr>
          <p:nvPr/>
        </p:nvPicPr>
        <p:blipFill>
          <a:blip r:embed="rId3"/>
          <a:stretch>
            <a:fillRect/>
          </a:stretch>
        </p:blipFill>
        <p:spPr>
          <a:xfrm>
            <a:off x="2971800" y="228600"/>
            <a:ext cx="1866486" cy="1600200"/>
          </a:xfrm>
          <a:prstGeom prst="rect">
            <a:avLst/>
          </a:prstGeom>
        </p:spPr>
      </p:pic>
    </p:spTree>
    <p:extLst>
      <p:ext uri="{BB962C8B-B14F-4D97-AF65-F5344CB8AC3E}">
        <p14:creationId xmlns:p14="http://schemas.microsoft.com/office/powerpoint/2010/main" val="18762554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Cones and Rods</a:t>
            </a:r>
          </a:p>
        </p:txBody>
      </p:sp>
      <p:sp>
        <p:nvSpPr>
          <p:cNvPr id="3" name="Content Placeholder 2"/>
          <p:cNvSpPr>
            <a:spLocks noGrp="1"/>
          </p:cNvSpPr>
          <p:nvPr>
            <p:ph idx="1"/>
          </p:nvPr>
        </p:nvSpPr>
        <p:spPr>
          <a:xfrm>
            <a:off x="457200" y="1981200"/>
            <a:ext cx="4267200" cy="3886200"/>
          </a:xfrm>
        </p:spPr>
        <p:txBody>
          <a:bodyPr/>
          <a:lstStyle/>
          <a:p>
            <a:r>
              <a:rPr lang="en-US" sz="2400" dirty="0"/>
              <a:t>the overall proportions of cones sensitive to red, green, and blue light are 63, 31, and 6 percent, respectively</a:t>
            </a:r>
          </a:p>
          <a:p>
            <a:r>
              <a:rPr lang="en-US" sz="2400" dirty="0"/>
              <a:t>rods are exquisitely </a:t>
            </a:r>
            <a:r>
              <a:rPr lang="en-US" sz="2400"/>
              <a:t>sensitive and operate only in low-light conditions</a:t>
            </a:r>
            <a:endParaRPr lang="en-US" sz="2400" dirty="0"/>
          </a:p>
        </p:txBody>
      </p:sp>
      <p:pic>
        <p:nvPicPr>
          <p:cNvPr id="5" name="Picture 5" descr="eyespect"/>
          <p:cNvPicPr>
            <a:picLocks noChangeAspect="1" noChangeArrowheads="1"/>
          </p:cNvPicPr>
          <p:nvPr/>
        </p:nvPicPr>
        <p:blipFill>
          <a:blip r:embed="rId2" cstate="print"/>
          <a:srcRect/>
          <a:stretch>
            <a:fillRect/>
          </a:stretch>
        </p:blipFill>
        <p:spPr bwMode="auto">
          <a:xfrm>
            <a:off x="5029200" y="4114800"/>
            <a:ext cx="3849196" cy="2573005"/>
          </a:xfrm>
          <a:prstGeom prst="rect">
            <a:avLst/>
          </a:prstGeom>
          <a:noFill/>
        </p:spPr>
      </p:pic>
      <p:pic>
        <p:nvPicPr>
          <p:cNvPr id="6" name="Picture 6" descr="retina"/>
          <p:cNvPicPr>
            <a:picLocks noChangeAspect="1" noChangeArrowheads="1"/>
          </p:cNvPicPr>
          <p:nvPr/>
        </p:nvPicPr>
        <p:blipFill>
          <a:blip r:embed="rId3" cstate="print"/>
          <a:srcRect/>
          <a:stretch>
            <a:fillRect/>
          </a:stretch>
        </p:blipFill>
        <p:spPr bwMode="auto">
          <a:xfrm>
            <a:off x="5029200" y="1143000"/>
            <a:ext cx="3971304" cy="2438400"/>
          </a:xfrm>
          <a:prstGeom prst="rect">
            <a:avLst/>
          </a:prstGeom>
          <a:solidFill>
            <a:srgbClr val="FFFFFF"/>
          </a:solidFill>
        </p:spPr>
      </p:pic>
    </p:spTree>
    <p:extLst>
      <p:ext uri="{BB962C8B-B14F-4D97-AF65-F5344CB8AC3E}">
        <p14:creationId xmlns:p14="http://schemas.microsoft.com/office/powerpoint/2010/main" val="35354791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dirty="0"/>
              <a:t>Densities of Rods and Cones </a:t>
            </a:r>
          </a:p>
        </p:txBody>
      </p:sp>
      <p:pic>
        <p:nvPicPr>
          <p:cNvPr id="5" name="Picture 4" descr="cones-n-rods-fove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76400"/>
            <a:ext cx="7683500" cy="4127500"/>
          </a:xfrm>
          <a:prstGeom prst="rect">
            <a:avLst/>
          </a:prstGeom>
        </p:spPr>
      </p:pic>
      <p:sp>
        <p:nvSpPr>
          <p:cNvPr id="7" name="Rectangle 6"/>
          <p:cNvSpPr/>
          <p:nvPr/>
        </p:nvSpPr>
        <p:spPr>
          <a:xfrm>
            <a:off x="609600" y="5943600"/>
            <a:ext cx="8001000" cy="400110"/>
          </a:xfrm>
          <a:prstGeom prst="rect">
            <a:avLst/>
          </a:prstGeom>
        </p:spPr>
        <p:txBody>
          <a:bodyPr wrap="square">
            <a:spAutoFit/>
          </a:bodyPr>
          <a:lstStyle/>
          <a:p>
            <a:r>
              <a:rPr lang="en-US" sz="2000" b="1" dirty="0"/>
              <a:t>Rod and cone densities across the retina of the left eye. </a:t>
            </a:r>
          </a:p>
        </p:txBody>
      </p:sp>
    </p:spTree>
    <p:extLst>
      <p:ext uri="{BB962C8B-B14F-4D97-AF65-F5344CB8AC3E}">
        <p14:creationId xmlns:p14="http://schemas.microsoft.com/office/powerpoint/2010/main" val="305902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Does the Eye Not Tell the Brain?</a:t>
            </a:r>
          </a:p>
        </p:txBody>
      </p:sp>
      <p:sp>
        <p:nvSpPr>
          <p:cNvPr id="3" name="Content Placeholder 2"/>
          <p:cNvSpPr>
            <a:spLocks noGrp="1"/>
          </p:cNvSpPr>
          <p:nvPr>
            <p:ph idx="1"/>
          </p:nvPr>
        </p:nvSpPr>
        <p:spPr/>
        <p:txBody>
          <a:bodyPr/>
          <a:lstStyle/>
          <a:p>
            <a:r>
              <a:rPr lang="en-US" sz="2800" dirty="0"/>
              <a:t>The retina contains </a:t>
            </a:r>
            <a:r>
              <a:rPr lang="en-US" sz="2800" dirty="0">
                <a:solidFill>
                  <a:srgbClr val="0000FF"/>
                </a:solidFill>
              </a:rPr>
              <a:t>126 million photoreceptors</a:t>
            </a:r>
            <a:r>
              <a:rPr lang="en-US" sz="2800" dirty="0"/>
              <a:t>, each of which measures the amount of light at one point in the retinal image. </a:t>
            </a:r>
          </a:p>
          <a:p>
            <a:r>
              <a:rPr lang="en-US" sz="2800" dirty="0"/>
              <a:t>However, the </a:t>
            </a:r>
            <a:r>
              <a:rPr lang="en-US" sz="2800" dirty="0">
                <a:solidFill>
                  <a:srgbClr val="0000FF"/>
                </a:solidFill>
              </a:rPr>
              <a:t>optic nerve</a:t>
            </a:r>
            <a:r>
              <a:rPr lang="en-US" sz="2800" dirty="0"/>
              <a:t>, which exits via the back of the eye on its way to the brain, contains only </a:t>
            </a:r>
            <a:r>
              <a:rPr lang="en-US" sz="2800" dirty="0">
                <a:solidFill>
                  <a:srgbClr val="0000FF"/>
                </a:solidFill>
              </a:rPr>
              <a:t>one million fibers </a:t>
            </a:r>
            <a:r>
              <a:rPr lang="en-US" sz="2800" dirty="0"/>
              <a:t>(connected with</a:t>
            </a:r>
            <a:r>
              <a:rPr lang="en-US" sz="2800" dirty="0">
                <a:solidFill>
                  <a:srgbClr val="0000FF"/>
                </a:solidFill>
              </a:rPr>
              <a:t> ganglion cells</a:t>
            </a:r>
            <a:r>
              <a:rPr lang="en-US" sz="2800" dirty="0">
                <a:solidFill>
                  <a:srgbClr val="000000"/>
                </a:solidFill>
              </a:rPr>
              <a:t>)</a:t>
            </a:r>
          </a:p>
          <a:p>
            <a:r>
              <a:rPr lang="en-US" sz="2800" dirty="0"/>
              <a:t>It looks as if less than 1 percent (1/126) of the information in the retinal image gets sent to the brain.</a:t>
            </a:r>
          </a:p>
        </p:txBody>
      </p:sp>
    </p:spTree>
    <p:extLst>
      <p:ext uri="{BB962C8B-B14F-4D97-AF65-F5344CB8AC3E}">
        <p14:creationId xmlns:p14="http://schemas.microsoft.com/office/powerpoint/2010/main" val="1036577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Outline (Ch. 1 and Ch. 2) </a:t>
            </a:r>
          </a:p>
        </p:txBody>
      </p:sp>
      <p:sp>
        <p:nvSpPr>
          <p:cNvPr id="4099" name="Content Placeholder 2"/>
          <p:cNvSpPr>
            <a:spLocks noGrp="1"/>
          </p:cNvSpPr>
          <p:nvPr>
            <p:ph idx="1"/>
          </p:nvPr>
        </p:nvSpPr>
        <p:spPr/>
        <p:txBody>
          <a:bodyPr/>
          <a:lstStyle/>
          <a:p>
            <a:r>
              <a:rPr lang="en-US" dirty="0"/>
              <a:t>Vision: An Overview</a:t>
            </a:r>
          </a:p>
          <a:p>
            <a:r>
              <a:rPr lang="en-US" dirty="0"/>
              <a:t>Human and Animal Eyes</a:t>
            </a:r>
          </a:p>
          <a:p>
            <a:r>
              <a:rPr lang="en-US" dirty="0"/>
              <a:t>The Pinhole Camera</a:t>
            </a:r>
          </a:p>
          <a:p>
            <a:r>
              <a:rPr lang="en-US" dirty="0"/>
              <a:t>Human Eye: an Window to Brain </a:t>
            </a:r>
          </a:p>
        </p:txBody>
      </p:sp>
    </p:spTree>
    <p:extLst>
      <p:ext uri="{BB962C8B-B14F-4D97-AF65-F5344CB8AC3E}">
        <p14:creationId xmlns:p14="http://schemas.microsoft.com/office/powerpoint/2010/main" val="3146568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dirty="0"/>
              <a:t>Reading List and Resources</a:t>
            </a:r>
          </a:p>
        </p:txBody>
      </p:sp>
      <p:sp>
        <p:nvSpPr>
          <p:cNvPr id="36867" name="Content Placeholder 2"/>
          <p:cNvSpPr>
            <a:spLocks noGrp="1"/>
          </p:cNvSpPr>
          <p:nvPr>
            <p:ph idx="1"/>
          </p:nvPr>
        </p:nvSpPr>
        <p:spPr>
          <a:xfrm>
            <a:off x="457200" y="1447800"/>
            <a:ext cx="8229600" cy="4419600"/>
          </a:xfrm>
        </p:spPr>
        <p:txBody>
          <a:bodyPr/>
          <a:lstStyle/>
          <a:p>
            <a:endParaRPr lang="en-US" sz="1800" b="1" dirty="0">
              <a:hlinkClick r:id="rId2"/>
            </a:endParaRPr>
          </a:p>
          <a:p>
            <a:r>
              <a:rPr lang="en-US" sz="1800" b="1" dirty="0">
                <a:hlinkClick r:id="rId2"/>
              </a:rPr>
              <a:t>Textbook: </a:t>
            </a:r>
          </a:p>
          <a:p>
            <a:pPr lvl="1"/>
            <a:r>
              <a:rPr lang="en-US" sz="1400" b="1" dirty="0">
                <a:hlinkClick r:id="rId2"/>
              </a:rPr>
              <a:t>Vision and Brain - How We Perceive the World</a:t>
            </a:r>
            <a:r>
              <a:rPr lang="en-US" sz="1400" dirty="0"/>
              <a:t>, By James V. Stone, The MIT Press</a:t>
            </a:r>
          </a:p>
          <a:p>
            <a:endParaRPr lang="en-US" sz="1800" b="1" dirty="0"/>
          </a:p>
          <a:p>
            <a:r>
              <a:rPr lang="en-US" sz="1800" b="1" dirty="0"/>
              <a:t>Reading:</a:t>
            </a:r>
          </a:p>
          <a:p>
            <a:pPr lvl="1"/>
            <a:r>
              <a:rPr lang="en-US" sz="1400" b="1" dirty="0"/>
              <a:t>IEEE Workshop on Multimodal and Alternative Perception for Visually Impaired People </a:t>
            </a:r>
            <a:r>
              <a:rPr lang="en-US" sz="1400" b="1" dirty="0">
                <a:hlinkClick r:id="rId3"/>
              </a:rPr>
              <a:t>(MAP4VIP 2013)</a:t>
            </a:r>
            <a:r>
              <a:rPr lang="en-US" sz="1400" b="1" dirty="0"/>
              <a:t> (Papers, </a:t>
            </a:r>
            <a:r>
              <a:rPr lang="en-US" sz="1400" b="1" dirty="0">
                <a:hlinkClick r:id="rId4"/>
              </a:rPr>
              <a:t>Slides &amp; Posters</a:t>
            </a:r>
            <a:r>
              <a:rPr lang="en-US" sz="1400" b="1" dirty="0"/>
              <a:t>)</a:t>
            </a:r>
            <a:endParaRPr lang="en-US" sz="1400" dirty="0"/>
          </a:p>
          <a:p>
            <a:pPr lvl="1"/>
            <a:r>
              <a:rPr lang="en-US" sz="1400" b="1" dirty="0"/>
              <a:t>Workshop on Environmental Sensing Technologies for Visual Impairment (</a:t>
            </a:r>
            <a:r>
              <a:rPr lang="en-US" sz="1400" b="1" dirty="0">
                <a:hlinkClick r:id="rId5"/>
              </a:rPr>
              <a:t>ESTVI 13</a:t>
            </a:r>
            <a:r>
              <a:rPr lang="en-US" sz="1400" b="1" dirty="0"/>
              <a:t>) (</a:t>
            </a:r>
            <a:r>
              <a:rPr lang="en-US" sz="1400" b="1" dirty="0">
                <a:hlinkClick r:id="rId6"/>
              </a:rPr>
              <a:t>YouTube Video</a:t>
            </a:r>
            <a:r>
              <a:rPr lang="en-US" sz="1400" b="1" dirty="0"/>
              <a:t>)</a:t>
            </a:r>
          </a:p>
          <a:p>
            <a:pPr lvl="1"/>
            <a:endParaRPr lang="en-US" sz="1400" dirty="0"/>
          </a:p>
          <a:p>
            <a:r>
              <a:rPr lang="en-US" sz="1800" b="1" dirty="0"/>
              <a:t>Additional Reading on Assistive Technologies for Visually Impaired </a:t>
            </a:r>
            <a:r>
              <a:rPr lang="en-US" sz="1800" dirty="0"/>
              <a:t>(</a:t>
            </a:r>
            <a:r>
              <a:rPr lang="en-US" sz="1800" dirty="0">
                <a:hlinkClick r:id="rId7"/>
              </a:rPr>
              <a:t>link to the list - internal use </a:t>
            </a:r>
            <a:r>
              <a:rPr lang="en-US" sz="1800">
                <a:hlinkClick r:id="rId7"/>
              </a:rPr>
              <a:t>only</a:t>
            </a:r>
            <a:r>
              <a:rPr lang="en-US" sz="1800"/>
              <a:t>)</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We See: The Brain as a Detective</a:t>
            </a:r>
          </a:p>
        </p:txBody>
      </p:sp>
      <p:sp>
        <p:nvSpPr>
          <p:cNvPr id="3" name="Content Placeholder 2"/>
          <p:cNvSpPr>
            <a:spLocks noGrp="1"/>
          </p:cNvSpPr>
          <p:nvPr>
            <p:ph idx="1"/>
          </p:nvPr>
        </p:nvSpPr>
        <p:spPr/>
        <p:txBody>
          <a:bodyPr/>
          <a:lstStyle/>
          <a:p>
            <a:r>
              <a:rPr lang="en-US" sz="2400" dirty="0"/>
              <a:t>The </a:t>
            </a:r>
            <a:r>
              <a:rPr lang="en-US" sz="2400" dirty="0">
                <a:solidFill>
                  <a:srgbClr val="0000FF"/>
                </a:solidFill>
              </a:rPr>
              <a:t>brain</a:t>
            </a:r>
            <a:r>
              <a:rPr lang="en-US" sz="2400" dirty="0"/>
              <a:t> is constantly doing its best to find out what in the </a:t>
            </a:r>
            <a:r>
              <a:rPr lang="en-US" sz="2400" dirty="0">
                <a:solidFill>
                  <a:srgbClr val="0000FF"/>
                </a:solidFill>
              </a:rPr>
              <a:t>world</a:t>
            </a:r>
            <a:r>
              <a:rPr lang="en-US" sz="2400" dirty="0"/>
              <a:t> is responsible for the </a:t>
            </a:r>
            <a:r>
              <a:rPr lang="en-US" sz="2400" dirty="0">
                <a:solidFill>
                  <a:srgbClr val="0000FF"/>
                </a:solidFill>
              </a:rPr>
              <a:t>image</a:t>
            </a:r>
            <a:r>
              <a:rPr lang="en-US" sz="2400" dirty="0"/>
              <a:t> on the retina. In essence, this is the </a:t>
            </a:r>
            <a:r>
              <a:rPr lang="en-US" sz="2400" b="1" dirty="0"/>
              <a:t>central problem of vision</a:t>
            </a:r>
            <a:r>
              <a:rPr lang="en-US" sz="2400" dirty="0"/>
              <a:t>. </a:t>
            </a:r>
          </a:p>
          <a:p>
            <a:endParaRPr lang="en-US" sz="2400" dirty="0"/>
          </a:p>
          <a:p>
            <a:r>
              <a:rPr lang="en-US" sz="2400" dirty="0"/>
              <a:t>It’s as if the </a:t>
            </a:r>
            <a:r>
              <a:rPr lang="en-US" sz="2400" dirty="0">
                <a:solidFill>
                  <a:srgbClr val="800000"/>
                </a:solidFill>
              </a:rPr>
              <a:t>brain</a:t>
            </a:r>
            <a:r>
              <a:rPr lang="en-US" sz="2400" dirty="0"/>
              <a:t> is a </a:t>
            </a:r>
            <a:r>
              <a:rPr lang="en-US" sz="2400" dirty="0">
                <a:solidFill>
                  <a:srgbClr val="0000FF"/>
                </a:solidFill>
              </a:rPr>
              <a:t>detective</a:t>
            </a:r>
            <a:r>
              <a:rPr lang="en-US" sz="2400" dirty="0"/>
              <a:t> at the </a:t>
            </a:r>
            <a:r>
              <a:rPr lang="en-US" sz="2400" dirty="0">
                <a:solidFill>
                  <a:srgbClr val="800000"/>
                </a:solidFill>
              </a:rPr>
              <a:t>scene</a:t>
            </a:r>
            <a:r>
              <a:rPr lang="en-US" sz="2400" dirty="0"/>
              <a:t> of a </a:t>
            </a:r>
            <a:r>
              <a:rPr lang="en-US" sz="2400" dirty="0">
                <a:solidFill>
                  <a:srgbClr val="0000FF"/>
                </a:solidFill>
              </a:rPr>
              <a:t>murder</a:t>
            </a:r>
            <a:r>
              <a:rPr lang="en-US" sz="2400" dirty="0"/>
              <a:t>, with the retinal </a:t>
            </a:r>
            <a:r>
              <a:rPr lang="en-US" sz="2400" dirty="0">
                <a:solidFill>
                  <a:srgbClr val="800000"/>
                </a:solidFill>
              </a:rPr>
              <a:t>image</a:t>
            </a:r>
            <a:r>
              <a:rPr lang="en-US" sz="2400" dirty="0"/>
              <a:t> as </a:t>
            </a:r>
            <a:r>
              <a:rPr lang="en-US" sz="2400" dirty="0">
                <a:solidFill>
                  <a:srgbClr val="0000FF"/>
                </a:solidFill>
              </a:rPr>
              <a:t>forensic evidence</a:t>
            </a:r>
            <a:r>
              <a:rPr lang="en-US" sz="2400" dirty="0"/>
              <a:t> on the body. But this is a case that would defeat even the great Sherlock Holmes. </a:t>
            </a:r>
          </a:p>
          <a:p>
            <a:endParaRPr lang="en-US" sz="2400" dirty="0"/>
          </a:p>
        </p:txBody>
      </p:sp>
    </p:spTree>
    <p:extLst>
      <p:ext uri="{BB962C8B-B14F-4D97-AF65-F5344CB8AC3E}">
        <p14:creationId xmlns:p14="http://schemas.microsoft.com/office/powerpoint/2010/main" val="1079816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Illusions: How the Brain Fails?</a:t>
            </a:r>
          </a:p>
        </p:txBody>
      </p:sp>
      <p:pic>
        <p:nvPicPr>
          <p:cNvPr id="8" name="Picture 7"/>
          <p:cNvPicPr>
            <a:picLocks noChangeAspect="1"/>
          </p:cNvPicPr>
          <p:nvPr/>
        </p:nvPicPr>
        <p:blipFill>
          <a:blip r:embed="rId2"/>
          <a:stretch>
            <a:fillRect/>
          </a:stretch>
        </p:blipFill>
        <p:spPr>
          <a:xfrm>
            <a:off x="6934200" y="3581400"/>
            <a:ext cx="2057400" cy="2141034"/>
          </a:xfrm>
          <a:prstGeom prst="rect">
            <a:avLst/>
          </a:prstGeom>
        </p:spPr>
      </p:pic>
      <p:pic>
        <p:nvPicPr>
          <p:cNvPr id="9" name="Picture 8"/>
          <p:cNvPicPr>
            <a:picLocks noChangeAspect="1"/>
          </p:cNvPicPr>
          <p:nvPr/>
        </p:nvPicPr>
        <p:blipFill>
          <a:blip r:embed="rId3"/>
          <a:stretch>
            <a:fillRect/>
          </a:stretch>
        </p:blipFill>
        <p:spPr>
          <a:xfrm>
            <a:off x="4559300" y="3416300"/>
            <a:ext cx="12700" cy="12700"/>
          </a:xfrm>
          <a:prstGeom prst="rect">
            <a:avLst/>
          </a:prstGeom>
        </p:spPr>
      </p:pic>
      <p:pic>
        <p:nvPicPr>
          <p:cNvPr id="10" name="Picture 9"/>
          <p:cNvPicPr>
            <a:picLocks noChangeAspect="1"/>
          </p:cNvPicPr>
          <p:nvPr/>
        </p:nvPicPr>
        <p:blipFill>
          <a:blip r:embed="rId3"/>
          <a:stretch>
            <a:fillRect/>
          </a:stretch>
        </p:blipFill>
        <p:spPr>
          <a:xfrm>
            <a:off x="4559300" y="3416300"/>
            <a:ext cx="12700" cy="12700"/>
          </a:xfrm>
          <a:prstGeom prst="rect">
            <a:avLst/>
          </a:prstGeom>
        </p:spPr>
      </p:pic>
      <p:pic>
        <p:nvPicPr>
          <p:cNvPr id="11" name="Picture 10"/>
          <p:cNvPicPr>
            <a:picLocks noChangeAspect="1"/>
          </p:cNvPicPr>
          <p:nvPr/>
        </p:nvPicPr>
        <p:blipFill>
          <a:blip r:embed="rId3"/>
          <a:stretch>
            <a:fillRect/>
          </a:stretch>
        </p:blipFill>
        <p:spPr>
          <a:xfrm>
            <a:off x="4559300" y="3416300"/>
            <a:ext cx="12700" cy="12700"/>
          </a:xfrm>
          <a:prstGeom prst="rect">
            <a:avLst/>
          </a:prstGeom>
        </p:spPr>
      </p:pic>
      <p:sp>
        <p:nvSpPr>
          <p:cNvPr id="12" name="Rectangle 11"/>
          <p:cNvSpPr/>
          <p:nvPr/>
        </p:nvSpPr>
        <p:spPr>
          <a:xfrm>
            <a:off x="5638800" y="5638800"/>
            <a:ext cx="3352800" cy="923330"/>
          </a:xfrm>
          <a:prstGeom prst="rect">
            <a:avLst/>
          </a:prstGeom>
        </p:spPr>
        <p:txBody>
          <a:bodyPr wrap="square">
            <a:spAutoFit/>
          </a:bodyPr>
          <a:lstStyle/>
          <a:p>
            <a:r>
              <a:rPr lang="en-US" dirty="0"/>
              <a:t>Disappearing lines of the </a:t>
            </a:r>
          </a:p>
          <a:p>
            <a:r>
              <a:rPr lang="en-US" dirty="0">
                <a:solidFill>
                  <a:srgbClr val="0000FF"/>
                </a:solidFill>
              </a:rPr>
              <a:t>World Wildlife Fund panda logo </a:t>
            </a:r>
            <a:r>
              <a:rPr lang="en-US" dirty="0"/>
              <a:t>between 1961 and 2006.</a:t>
            </a:r>
          </a:p>
        </p:txBody>
      </p:sp>
      <p:sp>
        <p:nvSpPr>
          <p:cNvPr id="13" name="Rectangle 12"/>
          <p:cNvSpPr/>
          <p:nvPr/>
        </p:nvSpPr>
        <p:spPr>
          <a:xfrm>
            <a:off x="914400" y="5029200"/>
            <a:ext cx="4114800" cy="646331"/>
          </a:xfrm>
          <a:prstGeom prst="rect">
            <a:avLst/>
          </a:prstGeom>
        </p:spPr>
        <p:txBody>
          <a:bodyPr wrap="square">
            <a:spAutoFit/>
          </a:bodyPr>
          <a:lstStyle/>
          <a:p>
            <a:r>
              <a:rPr lang="en-US" dirty="0" err="1"/>
              <a:t>Kanizsa</a:t>
            </a:r>
            <a:r>
              <a:rPr lang="en-US" dirty="0"/>
              <a:t> triangles show that some lines are more apparent than real.</a:t>
            </a:r>
          </a:p>
        </p:txBody>
      </p:sp>
      <p:pic>
        <p:nvPicPr>
          <p:cNvPr id="14" name="Picture 5"/>
          <p:cNvPicPr>
            <a:picLocks noChangeAspect="1" noChangeArrowheads="1"/>
          </p:cNvPicPr>
          <p:nvPr/>
        </p:nvPicPr>
        <p:blipFill>
          <a:blip r:embed="rId4" cstate="print"/>
          <a:srcRect/>
          <a:stretch>
            <a:fillRect/>
          </a:stretch>
        </p:blipFill>
        <p:spPr bwMode="auto">
          <a:xfrm>
            <a:off x="228600" y="2209800"/>
            <a:ext cx="5172216" cy="2286000"/>
          </a:xfrm>
          <a:prstGeom prst="rect">
            <a:avLst/>
          </a:prstGeom>
          <a:noFill/>
          <a:ln w="12700">
            <a:noFill/>
            <a:miter lim="800000"/>
            <a:headEnd type="none" w="sm" len="sm"/>
            <a:tailEnd type="none" w="sm" len="sm"/>
          </a:ln>
          <a:effectLst/>
        </p:spPr>
      </p:pic>
      <p:pic>
        <p:nvPicPr>
          <p:cNvPr id="3" name="Picture 2" descr="Panda196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800" y="1447800"/>
            <a:ext cx="2362200" cy="2278724"/>
          </a:xfrm>
          <a:prstGeom prst="rect">
            <a:avLst/>
          </a:prstGeom>
        </p:spPr>
      </p:pic>
    </p:spTree>
    <p:extLst>
      <p:ext uri="{BB962C8B-B14F-4D97-AF65-F5344CB8AC3E}">
        <p14:creationId xmlns:p14="http://schemas.microsoft.com/office/powerpoint/2010/main" val="620866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4" name="Rectangle 2"/>
          <p:cNvSpPr>
            <a:spLocks noGrp="1" noChangeArrowheads="1"/>
          </p:cNvSpPr>
          <p:nvPr>
            <p:ph type="title"/>
          </p:nvPr>
        </p:nvSpPr>
        <p:spPr>
          <a:xfrm>
            <a:off x="685800" y="285750"/>
            <a:ext cx="8410575" cy="609600"/>
          </a:xfrm>
        </p:spPr>
        <p:txBody>
          <a:bodyPr/>
          <a:lstStyle/>
          <a:p>
            <a:r>
              <a:rPr lang="en-US" altLang="en-US" dirty="0"/>
              <a:t>Color Woes</a:t>
            </a:r>
          </a:p>
        </p:txBody>
      </p:sp>
      <p:sp>
        <p:nvSpPr>
          <p:cNvPr id="980995" name="Rectangle 3"/>
          <p:cNvSpPr>
            <a:spLocks noGrp="1" noChangeArrowheads="1"/>
          </p:cNvSpPr>
          <p:nvPr>
            <p:ph type="body" idx="1"/>
          </p:nvPr>
        </p:nvSpPr>
        <p:spPr>
          <a:xfrm>
            <a:off x="533400" y="5943600"/>
            <a:ext cx="8077200" cy="457200"/>
          </a:xfrm>
        </p:spPr>
        <p:txBody>
          <a:bodyPr/>
          <a:lstStyle/>
          <a:p>
            <a:pPr>
              <a:buFont typeface="Zapf Dingbats" charset="2"/>
              <a:buNone/>
            </a:pPr>
            <a:r>
              <a:rPr lang="en-US" altLang="en-US" sz="2400" dirty="0"/>
              <a:t>Squares with dots in them are the same color</a:t>
            </a:r>
          </a:p>
        </p:txBody>
      </p:sp>
      <p:pic>
        <p:nvPicPr>
          <p:cNvPr id="980996" name="Picture 4"/>
          <p:cNvPicPr>
            <a:picLocks noChangeAspect="1" noChangeArrowheads="1"/>
          </p:cNvPicPr>
          <p:nvPr/>
        </p:nvPicPr>
        <p:blipFill>
          <a:blip r:embed="rId2" cstate="print"/>
          <a:srcRect/>
          <a:stretch>
            <a:fillRect/>
          </a:stretch>
        </p:blipFill>
        <p:spPr bwMode="auto">
          <a:xfrm>
            <a:off x="762000" y="1371600"/>
            <a:ext cx="7696200" cy="4356100"/>
          </a:xfrm>
          <a:prstGeom prst="rect">
            <a:avLst/>
          </a:prstGeom>
          <a:noFill/>
          <a:ln w="19050">
            <a:solidFill>
              <a:schemeClr val="folHlink"/>
            </a:solidFill>
            <a:miter lim="800000"/>
            <a:headEnd type="none" w="sm" len="sm"/>
            <a:tailEnd type="none" w="sm" len="sm"/>
          </a:ln>
          <a:effectLst/>
        </p:spPr>
      </p:pic>
    </p:spTree>
    <p:extLst>
      <p:ext uri="{BB962C8B-B14F-4D97-AF65-F5344CB8AC3E}">
        <p14:creationId xmlns:p14="http://schemas.microsoft.com/office/powerpoint/2010/main" val="193578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09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099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Recognizing Objects</a:t>
            </a:r>
          </a:p>
        </p:txBody>
      </p:sp>
      <p:pic>
        <p:nvPicPr>
          <p:cNvPr id="4" name="Picture 3"/>
          <p:cNvPicPr>
            <a:picLocks noChangeAspect="1"/>
          </p:cNvPicPr>
          <p:nvPr/>
        </p:nvPicPr>
        <p:blipFill>
          <a:blip r:embed="rId2"/>
          <a:stretch>
            <a:fillRect/>
          </a:stretch>
        </p:blipFill>
        <p:spPr>
          <a:xfrm>
            <a:off x="1752600" y="1905000"/>
            <a:ext cx="5600456" cy="3505200"/>
          </a:xfrm>
          <a:prstGeom prst="rect">
            <a:avLst/>
          </a:prstGeom>
        </p:spPr>
      </p:pic>
      <p:sp>
        <p:nvSpPr>
          <p:cNvPr id="5" name="Rectangle 4"/>
          <p:cNvSpPr/>
          <p:nvPr/>
        </p:nvSpPr>
        <p:spPr>
          <a:xfrm>
            <a:off x="914400" y="5486400"/>
            <a:ext cx="6781800" cy="923330"/>
          </a:xfrm>
          <a:prstGeom prst="rect">
            <a:avLst/>
          </a:prstGeom>
        </p:spPr>
        <p:txBody>
          <a:bodyPr wrap="square">
            <a:spAutoFit/>
          </a:bodyPr>
          <a:lstStyle/>
          <a:p>
            <a:r>
              <a:rPr lang="en-US" dirty="0"/>
              <a:t>Look at the star in the center of the figure. At one moment, the rings appear to be viewed from above, but at the next moment they seem to viewed from below.</a:t>
            </a:r>
          </a:p>
        </p:txBody>
      </p:sp>
    </p:spTree>
    <p:extLst>
      <p:ext uri="{BB962C8B-B14F-4D97-AF65-F5344CB8AC3E}">
        <p14:creationId xmlns:p14="http://schemas.microsoft.com/office/powerpoint/2010/main" val="2034825975"/>
      </p:ext>
    </p:extLst>
  </p:cSld>
  <p:clrMapOvr>
    <a:masterClrMapping/>
  </p:clrMapOvr>
</p:sld>
</file>

<file path=ppt/theme/theme1.xml><?xml version="1.0" encoding="utf-8"?>
<a:theme xmlns:a="http://schemas.openxmlformats.org/drawingml/2006/main" name="Pixel">
  <a:themeElements>
    <a:clrScheme name="Pixel 14">
      <a:dk1>
        <a:srgbClr val="000000"/>
      </a:dk1>
      <a:lt1>
        <a:srgbClr val="FFFFFF"/>
      </a:lt1>
      <a:dk2>
        <a:srgbClr val="000000"/>
      </a:dk2>
      <a:lt2>
        <a:srgbClr val="5A3287"/>
      </a:lt2>
      <a:accent1>
        <a:srgbClr val="B2B2B2"/>
      </a:accent1>
      <a:accent2>
        <a:srgbClr val="BFB8E6"/>
      </a:accent2>
      <a:accent3>
        <a:srgbClr val="FFFFFF"/>
      </a:accent3>
      <a:accent4>
        <a:srgbClr val="000000"/>
      </a:accent4>
      <a:accent5>
        <a:srgbClr val="D5D5D5"/>
      </a:accent5>
      <a:accent6>
        <a:srgbClr val="ADA6D0"/>
      </a:accent6>
      <a:hlink>
        <a:srgbClr val="643894"/>
      </a:hlink>
      <a:folHlink>
        <a:srgbClr val="D5D0EC"/>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
      <a:clrScheme name="Pixel 13">
        <a:dk1>
          <a:srgbClr val="000000"/>
        </a:dk1>
        <a:lt1>
          <a:srgbClr val="FFFFFF"/>
        </a:lt1>
        <a:dk2>
          <a:srgbClr val="000000"/>
        </a:dk2>
        <a:lt2>
          <a:srgbClr val="5A3287"/>
        </a:lt2>
        <a:accent1>
          <a:srgbClr val="B2B2B2"/>
        </a:accent1>
        <a:accent2>
          <a:srgbClr val="BFB8E6"/>
        </a:accent2>
        <a:accent3>
          <a:srgbClr val="FFFFFF"/>
        </a:accent3>
        <a:accent4>
          <a:srgbClr val="000000"/>
        </a:accent4>
        <a:accent5>
          <a:srgbClr val="D5D5D5"/>
        </a:accent5>
        <a:accent6>
          <a:srgbClr val="ADA6D0"/>
        </a:accent6>
        <a:hlink>
          <a:srgbClr val="7D46BA"/>
        </a:hlink>
        <a:folHlink>
          <a:srgbClr val="D5D0EC"/>
        </a:folHlink>
      </a:clrScheme>
      <a:clrMap bg1="lt1" tx1="dk1" bg2="lt2" tx2="dk2" accent1="accent1" accent2="accent2" accent3="accent3" accent4="accent4" accent5="accent5" accent6="accent6" hlink="hlink" folHlink="folHlink"/>
    </a:extraClrScheme>
    <a:extraClrScheme>
      <a:clrScheme name="Pixel 14">
        <a:dk1>
          <a:srgbClr val="000000"/>
        </a:dk1>
        <a:lt1>
          <a:srgbClr val="FFFFFF"/>
        </a:lt1>
        <a:dk2>
          <a:srgbClr val="000000"/>
        </a:dk2>
        <a:lt2>
          <a:srgbClr val="5A3287"/>
        </a:lt2>
        <a:accent1>
          <a:srgbClr val="B2B2B2"/>
        </a:accent1>
        <a:accent2>
          <a:srgbClr val="BFB8E6"/>
        </a:accent2>
        <a:accent3>
          <a:srgbClr val="FFFFFF"/>
        </a:accent3>
        <a:accent4>
          <a:srgbClr val="000000"/>
        </a:accent4>
        <a:accent5>
          <a:srgbClr val="D5D5D5"/>
        </a:accent5>
        <a:accent6>
          <a:srgbClr val="ADA6D0"/>
        </a:accent6>
        <a:hlink>
          <a:srgbClr val="643894"/>
        </a:hlink>
        <a:folHlink>
          <a:srgbClr val="D5D0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2926</TotalTime>
  <Words>3724</Words>
  <Application>Microsoft Macintosh PowerPoint</Application>
  <PresentationFormat>On-screen Show (4:3)</PresentationFormat>
  <Paragraphs>456</Paragraphs>
  <Slides>55</Slides>
  <Notes>16</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5" baseType="lpstr">
      <vt:lpstr>Zapf Dingbats</vt:lpstr>
      <vt:lpstr>Arial</vt:lpstr>
      <vt:lpstr>Arial Black</vt:lpstr>
      <vt:lpstr>Calibri</vt:lpstr>
      <vt:lpstr>Helvetica</vt:lpstr>
      <vt:lpstr>Symbol</vt:lpstr>
      <vt:lpstr>Times New Roman</vt:lpstr>
      <vt:lpstr>Wingdings</vt:lpstr>
      <vt:lpstr>Pixel</vt:lpstr>
      <vt:lpstr>Equation</vt:lpstr>
      <vt:lpstr>Vision, Brain and Assistive Technologies </vt:lpstr>
      <vt:lpstr>Acknowledgments</vt:lpstr>
      <vt:lpstr>Outline (Ch. 1 and Ch. 2) </vt:lpstr>
      <vt:lpstr>Outline (Ch. 1 and Ch. 2) </vt:lpstr>
      <vt:lpstr>Vision: An Overview </vt:lpstr>
      <vt:lpstr>How We See: The Brain as a Detective</vt:lpstr>
      <vt:lpstr>Illusions: How the Brain Fails?</vt:lpstr>
      <vt:lpstr>Color Woes</vt:lpstr>
      <vt:lpstr>Recognizing Objects</vt:lpstr>
      <vt:lpstr>Recognizing Objects</vt:lpstr>
      <vt:lpstr>Perceiving 3D Shape </vt:lpstr>
      <vt:lpstr>Color and Shade </vt:lpstr>
      <vt:lpstr>Color and Shade </vt:lpstr>
      <vt:lpstr>Brain and Vision</vt:lpstr>
      <vt:lpstr>Brain and Vision</vt:lpstr>
      <vt:lpstr>Outline (Ch. 1 and Ch. 2) </vt:lpstr>
      <vt:lpstr>Human and Animal Eyes</vt:lpstr>
      <vt:lpstr>The Simple Eye</vt:lpstr>
      <vt:lpstr>Human Eye Structure</vt:lpstr>
      <vt:lpstr>The Human Eye Optics</vt:lpstr>
      <vt:lpstr>Outline (Ch. 1 and Ch. 2) </vt:lpstr>
      <vt:lpstr>The Pinhole Camera</vt:lpstr>
      <vt:lpstr>Image Formation</vt:lpstr>
      <vt:lpstr>Pinhole Optics versus Thin Lens</vt:lpstr>
      <vt:lpstr>Pinhole Camera Model</vt:lpstr>
      <vt:lpstr>Focal Length, FOV</vt:lpstr>
      <vt:lpstr>Focal Length, FOV</vt:lpstr>
      <vt:lpstr>Equivalent Geometry</vt:lpstr>
      <vt:lpstr>Perspective Projection</vt:lpstr>
      <vt:lpstr>Reverse Projection</vt:lpstr>
      <vt:lpstr>Pinhole camera image</vt:lpstr>
      <vt:lpstr>Pinhole camera image</vt:lpstr>
      <vt:lpstr>Pinhole camera image</vt:lpstr>
      <vt:lpstr>Pinhole camera image</vt:lpstr>
      <vt:lpstr>Pinhole camera image</vt:lpstr>
      <vt:lpstr>Pinhole camera image</vt:lpstr>
      <vt:lpstr>Pinhole camera image</vt:lpstr>
      <vt:lpstr>Yet other pinhole camera images</vt:lpstr>
      <vt:lpstr>Yet other pinhole camera images</vt:lpstr>
      <vt:lpstr>Outline (Ch. 1 and Ch. 2) </vt:lpstr>
      <vt:lpstr>Human Eye: A Window to Brain</vt:lpstr>
      <vt:lpstr>Human Eye: Basic Facts</vt:lpstr>
      <vt:lpstr>An Organ of Imperfection?</vt:lpstr>
      <vt:lpstr>Chromatic aberration</vt:lpstr>
      <vt:lpstr>Backward retina</vt:lpstr>
      <vt:lpstr>Visual Impairment Simulation</vt:lpstr>
      <vt:lpstr>Black spot </vt:lpstr>
      <vt:lpstr>Not Blinded by the Light</vt:lpstr>
      <vt:lpstr>The Retina</vt:lpstr>
      <vt:lpstr>Fovea</vt:lpstr>
      <vt:lpstr>Cones and Rods</vt:lpstr>
      <vt:lpstr>Densities of Rods and Cones </vt:lpstr>
      <vt:lpstr>What Does the Eye Not Tell the Brain?</vt:lpstr>
      <vt:lpstr>Outline (Ch. 1 and Ch. 2) </vt:lpstr>
      <vt:lpstr>Reading List and Resources</vt:lpstr>
    </vt:vector>
  </TitlesOfParts>
  <Company>The City College of New York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Laura’s Presentation</dc:title>
  <dc:creator>CETL</dc:creator>
  <cp:lastModifiedBy>Zhigang Zhu</cp:lastModifiedBy>
  <cp:revision>391</cp:revision>
  <dcterms:created xsi:type="dcterms:W3CDTF">2008-11-17T19:02:03Z</dcterms:created>
  <dcterms:modified xsi:type="dcterms:W3CDTF">2022-10-28T15:07:19Z</dcterms:modified>
</cp:coreProperties>
</file>